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tags/tag12.xml" ContentType="application/vnd.openxmlformats-officedocument.presentationml.tags+xml"/>
  <Override PartName="/ppt/notesSlides/notesSlide15.xml" ContentType="application/vnd.openxmlformats-officedocument.presentationml.notesSlide+xml"/>
  <Override PartName="/ppt/tags/tag13.xml" ContentType="application/vnd.openxmlformats-officedocument.presentationml.tags+xml"/>
  <Override PartName="/ppt/notesSlides/notesSlide16.xml" ContentType="application/vnd.openxmlformats-officedocument.presentationml.notesSlide+xml"/>
  <Override PartName="/ppt/tags/tag14.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15.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6.xml" ContentType="application/vnd.openxmlformats-officedocument.presentationml.tags+xml"/>
  <Override PartName="/ppt/notesSlides/notesSlide23.xml" ContentType="application/vnd.openxmlformats-officedocument.presentationml.notesSlide+xml"/>
  <Override PartName="/ppt/tags/tag17.xml" ContentType="application/vnd.openxmlformats-officedocument.presentationml.tags+xml"/>
  <Override PartName="/ppt/notesSlides/notesSlide24.xml" ContentType="application/vnd.openxmlformats-officedocument.presentationml.notesSlide+xml"/>
  <Override PartName="/ppt/tags/tag18.xml" ContentType="application/vnd.openxmlformats-officedocument.presentationml.tags+xml"/>
  <Override PartName="/ppt/notesSlides/notesSlide25.xml" ContentType="application/vnd.openxmlformats-officedocument.presentationml.notesSlide+xml"/>
  <Override PartName="/ppt/tags/tag19.xml" ContentType="application/vnd.openxmlformats-officedocument.presentationml.tags+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02" r:id="rId4"/>
  </p:sldMasterIdLst>
  <p:notesMasterIdLst>
    <p:notesMasterId r:id="rId31"/>
  </p:notesMasterIdLst>
  <p:sldIdLst>
    <p:sldId id="427" r:id="rId5"/>
    <p:sldId id="428" r:id="rId6"/>
    <p:sldId id="259" r:id="rId7"/>
    <p:sldId id="260" r:id="rId8"/>
    <p:sldId id="610" r:id="rId9"/>
    <p:sldId id="600" r:id="rId10"/>
    <p:sldId id="596" r:id="rId11"/>
    <p:sldId id="597" r:id="rId12"/>
    <p:sldId id="501" r:id="rId13"/>
    <p:sldId id="526" r:id="rId14"/>
    <p:sldId id="612" r:id="rId15"/>
    <p:sldId id="572" r:id="rId16"/>
    <p:sldId id="578" r:id="rId17"/>
    <p:sldId id="579" r:id="rId18"/>
    <p:sldId id="580" r:id="rId19"/>
    <p:sldId id="581" r:id="rId20"/>
    <p:sldId id="565" r:id="rId21"/>
    <p:sldId id="457" r:id="rId22"/>
    <p:sldId id="613" r:id="rId23"/>
    <p:sldId id="564" r:id="rId24"/>
    <p:sldId id="476" r:id="rId25"/>
    <p:sldId id="616" r:id="rId26"/>
    <p:sldId id="615" r:id="rId27"/>
    <p:sldId id="614" r:id="rId28"/>
    <p:sldId id="446" r:id="rId29"/>
    <p:sldId id="494" r:id="rId30"/>
  </p:sldIdLst>
  <p:sldSz cx="12192000" cy="6858000"/>
  <p:notesSz cx="6669088"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120C8"/>
    <a:srgbClr val="4472C4"/>
    <a:srgbClr val="FF66CC"/>
    <a:srgbClr val="DAE8FC"/>
    <a:srgbClr val="2F528F"/>
    <a:srgbClr val="4C5D7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8224F1-491B-2141-A1B4-C327931724A6}" v="43" dt="2021-03-23T04:00:45.1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09" autoAdjust="0"/>
    <p:restoredTop sz="77168" autoAdjust="0"/>
  </p:normalViewPr>
  <p:slideViewPr>
    <p:cSldViewPr snapToGrid="0">
      <p:cViewPr varScale="1">
        <p:scale>
          <a:sx n="116" d="100"/>
          <a:sy n="116" d="100"/>
        </p:scale>
        <p:origin x="2024" y="17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20" d="100"/>
          <a:sy n="120" d="100"/>
        </p:scale>
        <p:origin x="3576" y="67"/>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US" dirty="0"/>
              <a:t>Data center incidents at Facebook from '11 to ‘18 </a:t>
            </a:r>
          </a:p>
          <a:p>
            <a:pPr>
              <a:defRPr/>
            </a:pPr>
            <a:r>
              <a:rPr lang="en-US" dirty="0"/>
              <a:t>[IMC ‘18]</a:t>
            </a:r>
          </a:p>
        </c:rich>
      </c:tx>
      <c:layout>
        <c:manualLayout>
          <c:xMode val="edge"/>
          <c:yMode val="edge"/>
          <c:x val="0.12537290602768103"/>
          <c:y val="1.8235654917273067E-2"/>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Data center incidents at Facebook from '11 to '18</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81F2-49BF-AEE8-05F918DC0C64}"/>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81F2-49BF-AEE8-05F918DC0C64}"/>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81F2-49BF-AEE8-05F918DC0C64}"/>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81F2-49BF-AEE8-05F918DC0C64}"/>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81F2-49BF-AEE8-05F918DC0C64}"/>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81F2-49BF-AEE8-05F918DC0C64}"/>
              </c:ext>
            </c:extLst>
          </c:dPt>
          <c:dPt>
            <c:idx val="6"/>
            <c:bubble3D val="0"/>
            <c:explosion val="13"/>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0-B096-4673-9B23-EF7724AF5F2F}"/>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Sheet1!$A$2:$A$8</c:f>
              <c:strCache>
                <c:ptCount val="7"/>
                <c:pt idx="0">
                  <c:v>Maintenance</c:v>
                </c:pt>
                <c:pt idx="1">
                  <c:v>Hardware</c:v>
                </c:pt>
                <c:pt idx="2">
                  <c:v>Misconfiguration</c:v>
                </c:pt>
                <c:pt idx="3">
                  <c:v>Bug</c:v>
                </c:pt>
                <c:pt idx="4">
                  <c:v>Accidents</c:v>
                </c:pt>
                <c:pt idx="5">
                  <c:v>Capacity Planning</c:v>
                </c:pt>
                <c:pt idx="6">
                  <c:v>Undetermined</c:v>
                </c:pt>
              </c:strCache>
            </c:strRef>
          </c:cat>
          <c:val>
            <c:numRef>
              <c:f>Sheet1!$B$2:$B$8</c:f>
              <c:numCache>
                <c:formatCode>General</c:formatCode>
                <c:ptCount val="7"/>
                <c:pt idx="0">
                  <c:v>17</c:v>
                </c:pt>
                <c:pt idx="1">
                  <c:v>13</c:v>
                </c:pt>
                <c:pt idx="2">
                  <c:v>13</c:v>
                </c:pt>
                <c:pt idx="3">
                  <c:v>12</c:v>
                </c:pt>
                <c:pt idx="4">
                  <c:v>11</c:v>
                </c:pt>
                <c:pt idx="5">
                  <c:v>5</c:v>
                </c:pt>
                <c:pt idx="6">
                  <c:v>29</c:v>
                </c:pt>
              </c:numCache>
            </c:numRef>
          </c:val>
          <c:extLst>
            <c:ext xmlns:c16="http://schemas.microsoft.com/office/drawing/2014/chart" uri="{C3380CC4-5D6E-409C-BE32-E72D297353CC}">
              <c16:uniqueId val="{00000000-49EC-4130-A5D1-977EDDABAE5F}"/>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65695719678640985"/>
          <c:y val="0.20093735273227045"/>
          <c:w val="0.27627875275430591"/>
          <c:h val="0.6701995982774005"/>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20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drawings/drawing1.xml><?xml version="1.0" encoding="utf-8"?>
<c:userShapes xmlns:c="http://schemas.openxmlformats.org/drawingml/2006/chart">
  <cdr:relSizeAnchor xmlns:cdr="http://schemas.openxmlformats.org/drawingml/2006/chartDrawing">
    <cdr:from>
      <cdr:x>0.01499</cdr:x>
      <cdr:y>0.28137</cdr:y>
    </cdr:from>
    <cdr:to>
      <cdr:x>0.12926</cdr:x>
      <cdr:y>0.52974</cdr:y>
    </cdr:to>
    <cdr:sp macro="" textlink="">
      <cdr:nvSpPr>
        <cdr:cNvPr id="2" name="TextBox 1">
          <a:extLst xmlns:a="http://schemas.openxmlformats.org/drawingml/2006/main">
            <a:ext uri="{FF2B5EF4-FFF2-40B4-BE49-F238E27FC236}">
              <a16:creationId xmlns:a16="http://schemas.microsoft.com/office/drawing/2014/main" id="{FD9C54E5-BE76-4740-B2E1-EB1C2ECCC256}"/>
            </a:ext>
          </a:extLst>
        </cdr:cNvPr>
        <cdr:cNvSpPr txBox="1"/>
      </cdr:nvSpPr>
      <cdr:spPr>
        <a:xfrm xmlns:a="http://schemas.openxmlformats.org/drawingml/2006/main">
          <a:off x="119934" y="1035907"/>
          <a:ext cx="914400" cy="9144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SG" sz="1100" dirty="0"/>
        </a:p>
      </cdr:txBody>
    </cdr:sp>
  </cdr:relSizeAnchor>
</c:userShapes>
</file>

<file path=ppt/media/image1.jpeg>
</file>

<file path=ppt/media/image10.png>
</file>

<file path=ppt/media/image11.png>
</file>

<file path=ppt/media/image12.png>
</file>

<file path=ppt/media/image13.svg>
</file>

<file path=ppt/media/image14.png>
</file>

<file path=ppt/media/image15.png>
</file>

<file path=ppt/media/image16.svg>
</file>

<file path=ppt/media/image17.png>
</file>

<file path=ppt/media/image18.jpeg>
</file>

<file path=ppt/media/image19.png>
</file>

<file path=ppt/media/image2.png>
</file>

<file path=ppt/media/image20.png>
</file>

<file path=ppt/media/image21.svg>
</file>

<file path=ppt/media/image22.png>
</file>

<file path=ppt/media/image23.gif>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tiff>
</file>

<file path=ppt/media/image32.png>
</file>

<file path=ppt/media/image33.png>
</file>

<file path=ppt/media/image34.gif>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8056"/>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777607" y="0"/>
            <a:ext cx="2889938" cy="498056"/>
          </a:xfrm>
          <a:prstGeom prst="rect">
            <a:avLst/>
          </a:prstGeom>
        </p:spPr>
        <p:txBody>
          <a:bodyPr vert="horz" lIns="91440" tIns="45720" rIns="91440" bIns="45720" rtlCol="0"/>
          <a:lstStyle>
            <a:lvl1pPr algn="r">
              <a:defRPr sz="1200"/>
            </a:lvl1pPr>
          </a:lstStyle>
          <a:p>
            <a:fld id="{D4767F84-60F0-4823-9B02-B73AB6B32F93}" type="datetimeFigureOut">
              <a:rPr lang="en-SG" smtClean="0"/>
              <a:t>23/3/21</a:t>
            </a:fld>
            <a:endParaRPr lang="en-SG"/>
          </a:p>
        </p:txBody>
      </p:sp>
      <p:sp>
        <p:nvSpPr>
          <p:cNvPr id="4" name="Slide Image Placeholder 3"/>
          <p:cNvSpPr>
            <a:spLocks noGrp="1" noRot="1" noChangeAspect="1"/>
          </p:cNvSpPr>
          <p:nvPr>
            <p:ph type="sldImg" idx="2"/>
          </p:nvPr>
        </p:nvSpPr>
        <p:spPr>
          <a:xfrm>
            <a:off x="357188" y="1241425"/>
            <a:ext cx="5954712" cy="3349625"/>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66909" y="4777194"/>
            <a:ext cx="533527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9428584"/>
            <a:ext cx="2889938" cy="498055"/>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777607" y="9428584"/>
            <a:ext cx="2889938" cy="498055"/>
          </a:xfrm>
          <a:prstGeom prst="rect">
            <a:avLst/>
          </a:prstGeom>
        </p:spPr>
        <p:txBody>
          <a:bodyPr vert="horz" lIns="91440" tIns="45720" rIns="91440" bIns="45720" rtlCol="0" anchor="b"/>
          <a:lstStyle>
            <a:lvl1pPr algn="r">
              <a:defRPr sz="1200"/>
            </a:lvl1pPr>
          </a:lstStyle>
          <a:p>
            <a:fld id="{2F8E60FF-53A0-4C50-ACEC-1A5F83661007}" type="slidenum">
              <a:rPr lang="en-SG" smtClean="0"/>
              <a:t>‹#›</a:t>
            </a:fld>
            <a:endParaRPr lang="en-SG"/>
          </a:p>
        </p:txBody>
      </p:sp>
    </p:spTree>
    <p:extLst>
      <p:ext uri="{BB962C8B-B14F-4D97-AF65-F5344CB8AC3E}">
        <p14:creationId xmlns:p14="http://schemas.microsoft.com/office/powerpoint/2010/main" val="3917777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Hello everyone, I am </a:t>
            </a:r>
            <a:r>
              <a:rPr lang="en-US" dirty="0" err="1"/>
              <a:t>Pravein</a:t>
            </a:r>
            <a:r>
              <a:rPr lang="en-US" dirty="0"/>
              <a:t> from IBM Research India</a:t>
            </a:r>
          </a:p>
          <a:p>
            <a:endParaRPr lang="en-US" dirty="0"/>
          </a:p>
          <a:p>
            <a:r>
              <a:rPr lang="en-US" dirty="0"/>
              <a:t>Today</a:t>
            </a:r>
            <a:r>
              <a:rPr lang="en-US" baseline="0" dirty="0"/>
              <a:t> I will be presenting our work on debugging transient faults in data center networks using synchronized network-wide packet histories.</a:t>
            </a:r>
          </a:p>
          <a:p>
            <a:endParaRPr lang="en-US" baseline="0" dirty="0"/>
          </a:p>
          <a:p>
            <a:r>
              <a:rPr lang="en-US" baseline="0" dirty="0"/>
              <a:t>This work was done along with Nishant, Raj and prof Mun </a:t>
            </a:r>
            <a:r>
              <a:rPr lang="en-US" baseline="0" dirty="0" err="1"/>
              <a:t>Choon</a:t>
            </a:r>
            <a:r>
              <a:rPr lang="en-US" baseline="0" dirty="0"/>
              <a:t> Chan in National University of Singapore.</a:t>
            </a:r>
            <a:endParaRPr lang="en-US" dirty="0"/>
          </a:p>
          <a:p>
            <a:endParaRPr lang="en-US" dirty="0"/>
          </a:p>
        </p:txBody>
      </p:sp>
      <p:sp>
        <p:nvSpPr>
          <p:cNvPr id="4" name="Slide Number Placeholder 3"/>
          <p:cNvSpPr>
            <a:spLocks noGrp="1"/>
          </p:cNvSpPr>
          <p:nvPr>
            <p:ph type="sldNum" sz="quarter" idx="10"/>
          </p:nvPr>
        </p:nvSpPr>
        <p:spPr/>
        <p:txBody>
          <a:bodyPr/>
          <a:lstStyle/>
          <a:p>
            <a:fld id="{6D97A70B-7899-4CDD-8E1B-0E3F5FD140C5}" type="slidenum">
              <a:rPr lang="en-US" smtClean="0"/>
              <a:t>1</a:t>
            </a:fld>
            <a:endParaRPr lang="en-US"/>
          </a:p>
        </p:txBody>
      </p:sp>
    </p:spTree>
    <p:extLst>
      <p:ext uri="{BB962C8B-B14F-4D97-AF65-F5344CB8AC3E}">
        <p14:creationId xmlns:p14="http://schemas.microsoft.com/office/powerpoint/2010/main" val="40366592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Nevertheless, collection of telemetry continuously in an operational network may be wasteful, as network faults occur very infrequently i.e. few faults every hour.</a:t>
            </a:r>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it's possible to collect telemetry information after a fault has been detected.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such a reactive approach would miss out on the retrospection aspect </a:t>
            </a:r>
            <a:r>
              <a:rPr lang="en-US" dirty="0" err="1"/>
              <a:t>i.e</a:t>
            </a:r>
            <a:r>
              <a:rPr lang="en-US" dirty="0"/>
              <a:t> the  historical information required for finding the root cause, especially in the case of hard-to-reproduce transient faults.</a:t>
            </a:r>
            <a:endParaRPr lang="en-SG" dirty="0"/>
          </a:p>
        </p:txBody>
      </p:sp>
      <p:sp>
        <p:nvSpPr>
          <p:cNvPr id="4" name="Slide Number Placeholder 3"/>
          <p:cNvSpPr>
            <a:spLocks noGrp="1"/>
          </p:cNvSpPr>
          <p:nvPr>
            <p:ph type="sldNum" sz="quarter" idx="5"/>
          </p:nvPr>
        </p:nvSpPr>
        <p:spPr/>
        <p:txBody>
          <a:bodyPr/>
          <a:lstStyle/>
          <a:p>
            <a:fld id="{C3293675-7B1A-421A-8491-7200B501D4F5}" type="slidenum">
              <a:rPr lang="en-SG" smtClean="0"/>
              <a:t>10</a:t>
            </a:fld>
            <a:endParaRPr lang="en-SG"/>
          </a:p>
        </p:txBody>
      </p:sp>
    </p:spTree>
    <p:extLst>
      <p:ext uri="{BB962C8B-B14F-4D97-AF65-F5344CB8AC3E}">
        <p14:creationId xmlns:p14="http://schemas.microsoft.com/office/powerpoint/2010/main" val="2598821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endParaRPr lang="en-SG" dirty="0"/>
          </a:p>
          <a:p>
            <a:pPr marL="0" indent="0">
              <a:buNone/>
            </a:pPr>
            <a:r>
              <a:rPr lang="en-SG" dirty="0"/>
              <a:t>So, How do we solve this problem of getting visibility and retrospection from the network?</a:t>
            </a:r>
          </a:p>
          <a:p>
            <a:pPr marL="0" indent="0">
              <a:buNone/>
            </a:pPr>
            <a:endParaRPr lang="en-SG" dirty="0"/>
          </a:p>
          <a:p>
            <a:pPr marL="0" indent="0">
              <a:buNone/>
            </a:pPr>
            <a:r>
              <a:rPr lang="en-SG" dirty="0"/>
              <a:t>Leveraging Programmable switches,</a:t>
            </a:r>
          </a:p>
          <a:p>
            <a:pPr marL="228600" indent="-228600">
              <a:buAutoNum type="arabicParenR"/>
            </a:pPr>
            <a:endParaRPr lang="en-SG" dirty="0"/>
          </a:p>
          <a:p>
            <a:pPr marL="228600" indent="-228600">
              <a:buAutoNum type="arabicParenR"/>
            </a:pPr>
            <a:r>
              <a:rPr lang="en-SG" dirty="0"/>
              <a:t>We record the packets as compressed packet records with telemetry inside the switch memory itself</a:t>
            </a:r>
          </a:p>
          <a:p>
            <a:pPr marL="228600" indent="-228600">
              <a:buAutoNum type="arabicParenR"/>
            </a:pPr>
            <a:endParaRPr lang="en-SG" dirty="0"/>
          </a:p>
          <a:p>
            <a:pPr marL="228600" indent="-228600">
              <a:buAutoNum type="arabicParenR"/>
            </a:pPr>
            <a:r>
              <a:rPr lang="en-SG" dirty="0"/>
              <a:t>Next, since we cannot afford to flush the recorded data all the time due the overheads involved as previously mentioned, we design a fault-detection system in the network data-plane to selectively export the recorded history to controller for debugging.</a:t>
            </a:r>
          </a:p>
          <a:p>
            <a:pPr marL="228600" indent="-228600">
              <a:buAutoNum type="arabicParenR"/>
            </a:pPr>
            <a:endParaRPr lang="en-SG" dirty="0"/>
          </a:p>
          <a:p>
            <a:pPr marL="228600" indent="-228600">
              <a:buAutoNum type="arabicParenR"/>
            </a:pPr>
            <a:r>
              <a:rPr lang="en-SG" dirty="0"/>
              <a:t>Finally, we need to correlate the collected </a:t>
            </a:r>
            <a:r>
              <a:rPr lang="en-SG" dirty="0" err="1"/>
              <a:t>precords</a:t>
            </a:r>
            <a:r>
              <a:rPr lang="en-SG" dirty="0"/>
              <a:t> at high resolution. For this purpose,, we leverage recent data-plane time synchronization protocols , which provides nanosecond-level time synchronization between the data-plane clocks of the switches in the network . Hence, global time is available in the switch-</a:t>
            </a:r>
            <a:r>
              <a:rPr lang="en-SG" dirty="0" err="1"/>
              <a:t>dataplane</a:t>
            </a:r>
            <a:r>
              <a:rPr lang="en-SG" dirty="0"/>
              <a:t> while maintaining the </a:t>
            </a:r>
            <a:r>
              <a:rPr lang="en-SG" dirty="0" err="1"/>
              <a:t>precords</a:t>
            </a:r>
            <a:r>
              <a:rPr lang="en-SG" dirty="0"/>
              <a:t>.</a:t>
            </a:r>
          </a:p>
          <a:p>
            <a:pPr marL="228600" indent="-228600">
              <a:buAutoNum type="arabicParenR"/>
            </a:pPr>
            <a:endParaRPr lang="en-SG" dirty="0"/>
          </a:p>
          <a:p>
            <a:pPr marL="0" indent="0">
              <a:buNone/>
            </a:pPr>
            <a:endParaRPr lang="en-SG" dirty="0"/>
          </a:p>
          <a:p>
            <a:pPr marL="0" indent="0">
              <a:buNone/>
            </a:pPr>
            <a:r>
              <a:rPr lang="en-SG" dirty="0"/>
              <a:t>With these three </a:t>
            </a:r>
            <a:r>
              <a:rPr lang="en-SG" dirty="0" err="1"/>
              <a:t>complementening</a:t>
            </a:r>
            <a:r>
              <a:rPr lang="en-SG" dirty="0"/>
              <a:t> techniques covering visibility, retrospection and corelation, we develop Synchronized network debugger (</a:t>
            </a:r>
            <a:r>
              <a:rPr lang="en-SG" dirty="0" err="1"/>
              <a:t>SyNDB</a:t>
            </a:r>
            <a:r>
              <a:rPr lang="en-SG" dirty="0"/>
              <a:t>)</a:t>
            </a:r>
          </a:p>
        </p:txBody>
      </p:sp>
      <p:sp>
        <p:nvSpPr>
          <p:cNvPr id="4" name="Slide Number Placeholder 3"/>
          <p:cNvSpPr>
            <a:spLocks noGrp="1"/>
          </p:cNvSpPr>
          <p:nvPr>
            <p:ph type="sldNum" sz="quarter" idx="5"/>
          </p:nvPr>
        </p:nvSpPr>
        <p:spPr/>
        <p:txBody>
          <a:bodyPr/>
          <a:lstStyle/>
          <a:p>
            <a:fld id="{C3293675-7B1A-421A-8491-7200B501D4F5}" type="slidenum">
              <a:rPr lang="en-SG" smtClean="0"/>
              <a:t>11</a:t>
            </a:fld>
            <a:endParaRPr lang="en-SG"/>
          </a:p>
        </p:txBody>
      </p:sp>
    </p:spTree>
    <p:extLst>
      <p:ext uri="{BB962C8B-B14F-4D97-AF65-F5344CB8AC3E}">
        <p14:creationId xmlns:p14="http://schemas.microsoft.com/office/powerpoint/2010/main" val="20457035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me go into the details of of our solution,</a:t>
            </a:r>
          </a:p>
          <a:p>
            <a:endParaRPr lang="en-US" dirty="0"/>
          </a:p>
          <a:p>
            <a:r>
              <a:rPr lang="en-US" dirty="0"/>
              <a:t>In </a:t>
            </a:r>
            <a:r>
              <a:rPr lang="en-US" dirty="0" err="1"/>
              <a:t>Syndb</a:t>
            </a:r>
            <a:r>
              <a:rPr lang="en-US" dirty="0"/>
              <a:t>, the switch data-plane clocks are synchronized using a recent data-plane </a:t>
            </a:r>
            <a:r>
              <a:rPr lang="en-US" dirty="0" err="1"/>
              <a:t>timesynchronization</a:t>
            </a:r>
            <a:r>
              <a:rPr lang="en-US" dirty="0"/>
              <a:t> protocol (called </a:t>
            </a:r>
            <a:r>
              <a:rPr lang="en-US" dirty="0" err="1"/>
              <a:t>dptp</a:t>
            </a:r>
            <a:r>
              <a:rPr lang="en-US" dirty="0"/>
              <a:t>)</a:t>
            </a:r>
            <a:endParaRPr lang="en-SG" dirty="0"/>
          </a:p>
          <a:p>
            <a:endParaRPr lang="en-US" dirty="0"/>
          </a:p>
          <a:p>
            <a:endParaRPr lang="en-US" dirty="0"/>
          </a:p>
          <a:p>
            <a:r>
              <a:rPr lang="en-US" dirty="0"/>
              <a:t>Each switch maintains a recording ring buffer which compresses and stores packets record (we call it </a:t>
            </a:r>
            <a:r>
              <a:rPr lang="en-US" dirty="0" err="1"/>
              <a:t>precord</a:t>
            </a:r>
            <a:r>
              <a:rPr lang="en-US" dirty="0"/>
              <a:t>) upon reception of a packet. A  </a:t>
            </a:r>
            <a:r>
              <a:rPr lang="en-US" dirty="0" err="1"/>
              <a:t>precord</a:t>
            </a:r>
            <a:r>
              <a:rPr lang="en-US" dirty="0"/>
              <a:t> typically contains a hash of the packet header, time it entered the switch, and amount of time it queued. Additionally, it can contain custom statistics that can be configured by the operator, lets say ingress port from which the packet came.</a:t>
            </a:r>
          </a:p>
          <a:p>
            <a:endParaRPr lang="en-US" dirty="0"/>
          </a:p>
          <a:p>
            <a:r>
              <a:rPr lang="en-US" dirty="0"/>
              <a:t>The key idea is to leverage the switch data-plane as a fast temporal storage to do continuous recording of records as a moving time window.</a:t>
            </a:r>
          </a:p>
          <a:p>
            <a:r>
              <a:rPr lang="en-US" dirty="0"/>
              <a:t>When no network fault is detected, the recording window moves ahead and the older packet records beyond the record time-length is discarded.</a:t>
            </a:r>
          </a:p>
          <a:p>
            <a:r>
              <a:rPr lang="en-US" dirty="0"/>
              <a:t>Hence, this ring buffer always maintain the recent history of events/packets.</a:t>
            </a:r>
            <a:endParaRPr lang="en-SG" dirty="0"/>
          </a:p>
          <a:p>
            <a:endParaRPr lang="en-SG" dirty="0"/>
          </a:p>
        </p:txBody>
      </p:sp>
      <p:sp>
        <p:nvSpPr>
          <p:cNvPr id="4" name="Slide Number Placeholder 3"/>
          <p:cNvSpPr>
            <a:spLocks noGrp="1"/>
          </p:cNvSpPr>
          <p:nvPr>
            <p:ph type="sldNum" sz="quarter" idx="5"/>
          </p:nvPr>
        </p:nvSpPr>
        <p:spPr/>
        <p:txBody>
          <a:bodyPr/>
          <a:lstStyle/>
          <a:p>
            <a:fld id="{2F8E60FF-53A0-4C50-ACEC-1A5F83661007}" type="slidenum">
              <a:rPr lang="en-SG" smtClean="0"/>
              <a:t>12</a:t>
            </a:fld>
            <a:endParaRPr lang="en-SG"/>
          </a:p>
        </p:txBody>
      </p:sp>
    </p:spTree>
    <p:extLst>
      <p:ext uri="{BB962C8B-B14F-4D97-AF65-F5344CB8AC3E}">
        <p14:creationId xmlns:p14="http://schemas.microsoft.com/office/powerpoint/2010/main" val="4052222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the history of </a:t>
            </a:r>
            <a:r>
              <a:rPr lang="en-US" dirty="0" err="1"/>
              <a:t>precords</a:t>
            </a:r>
            <a:r>
              <a:rPr lang="en-US" dirty="0"/>
              <a:t> is needed when a network fault occurs.</a:t>
            </a:r>
          </a:p>
          <a:p>
            <a:endParaRPr lang="en-US" dirty="0"/>
          </a:p>
          <a:p>
            <a:r>
              <a:rPr lang="en-US" dirty="0"/>
              <a:t>To do this, </a:t>
            </a:r>
            <a:r>
              <a:rPr lang="en-US" dirty="0" err="1"/>
              <a:t>SyNDB</a:t>
            </a:r>
            <a:r>
              <a:rPr lang="en-US" dirty="0"/>
              <a:t> allows operators to program custom fault trigger conditions.</a:t>
            </a:r>
          </a:p>
          <a:p>
            <a:endParaRPr lang="en-US" dirty="0"/>
          </a:p>
          <a:p>
            <a:r>
              <a:rPr lang="en-US" dirty="0"/>
              <a:t>For example, the operator could configure the trigger to be high queueing delay for packets which means congestion.</a:t>
            </a:r>
          </a:p>
          <a:p>
            <a:endParaRPr lang="en-US" dirty="0"/>
          </a:p>
          <a:p>
            <a:r>
              <a:rPr lang="en-US" dirty="0"/>
              <a:t>Now during network operation, lets consider a synchronized fan-in traffic from many hosts to single hosts, causing </a:t>
            </a:r>
            <a:r>
              <a:rPr lang="en-US" dirty="0" err="1"/>
              <a:t>incast</a:t>
            </a:r>
            <a:r>
              <a:rPr lang="en-US" dirty="0"/>
              <a:t> thus, leading to high queueing delays at switch S7</a:t>
            </a:r>
          </a:p>
          <a:p>
            <a:endParaRPr lang="en-US" dirty="0"/>
          </a:p>
          <a:p>
            <a:endParaRPr lang="en-SG" dirty="0"/>
          </a:p>
        </p:txBody>
      </p:sp>
      <p:sp>
        <p:nvSpPr>
          <p:cNvPr id="4" name="Slide Number Placeholder 3"/>
          <p:cNvSpPr>
            <a:spLocks noGrp="1"/>
          </p:cNvSpPr>
          <p:nvPr>
            <p:ph type="sldNum" sz="quarter" idx="5"/>
          </p:nvPr>
        </p:nvSpPr>
        <p:spPr/>
        <p:txBody>
          <a:bodyPr/>
          <a:lstStyle/>
          <a:p>
            <a:fld id="{2F8E60FF-53A0-4C50-ACEC-1A5F83661007}" type="slidenum">
              <a:rPr lang="en-SG" smtClean="0"/>
              <a:t>13</a:t>
            </a:fld>
            <a:endParaRPr lang="en-SG"/>
          </a:p>
        </p:txBody>
      </p:sp>
    </p:spTree>
    <p:extLst>
      <p:ext uri="{BB962C8B-B14F-4D97-AF65-F5344CB8AC3E}">
        <p14:creationId xmlns:p14="http://schemas.microsoft.com/office/powerpoint/2010/main" val="2653235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Upon Trigger hit at S7, it notifies all other switches, and all switches in the network freeze their ring buffer. </a:t>
            </a:r>
          </a:p>
          <a:p>
            <a:endParaRPr lang="en-SG" dirty="0"/>
          </a:p>
          <a:p>
            <a:r>
              <a:rPr lang="en-SG" dirty="0"/>
              <a:t>Now, collection happens individually in each switch and all the </a:t>
            </a:r>
            <a:r>
              <a:rPr lang="en-SG" dirty="0" err="1"/>
              <a:t>precords</a:t>
            </a:r>
            <a:r>
              <a:rPr lang="en-SG" dirty="0"/>
              <a:t> are evicted and sent to the collector via control-plane channel without affecting the data-plane traffic.</a:t>
            </a:r>
          </a:p>
          <a:p>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Since, timestamp is attached to every </a:t>
            </a:r>
            <a:r>
              <a:rPr lang="en-SG" dirty="0" err="1"/>
              <a:t>precord</a:t>
            </a:r>
            <a:r>
              <a:rPr lang="en-SG" dirty="0"/>
              <a:t>, collection can  be performed out-of-order and collector can easily re-order them</a:t>
            </a:r>
          </a:p>
          <a:p>
            <a:endParaRPr lang="en-SG" dirty="0"/>
          </a:p>
        </p:txBody>
      </p:sp>
      <p:sp>
        <p:nvSpPr>
          <p:cNvPr id="4" name="Slide Number Placeholder 3"/>
          <p:cNvSpPr>
            <a:spLocks noGrp="1"/>
          </p:cNvSpPr>
          <p:nvPr>
            <p:ph type="sldNum" sz="quarter" idx="5"/>
          </p:nvPr>
        </p:nvSpPr>
        <p:spPr/>
        <p:txBody>
          <a:bodyPr/>
          <a:lstStyle/>
          <a:p>
            <a:fld id="{2F8E60FF-53A0-4C50-ACEC-1A5F83661007}" type="slidenum">
              <a:rPr lang="en-SG" smtClean="0"/>
              <a:t>14</a:t>
            </a:fld>
            <a:endParaRPr lang="en-SG"/>
          </a:p>
        </p:txBody>
      </p:sp>
    </p:spTree>
    <p:extLst>
      <p:ext uri="{BB962C8B-B14F-4D97-AF65-F5344CB8AC3E}">
        <p14:creationId xmlns:p14="http://schemas.microsoft.com/office/powerpoint/2010/main" val="20173780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precords</a:t>
            </a:r>
            <a:r>
              <a:rPr lang="en-US" dirty="0"/>
              <a:t> are received by the collector, which then processes and orders them  and eventually stores them in a relational database (RDBMS) which allows operators to perform network-wide queries.</a:t>
            </a:r>
          </a:p>
          <a:p>
            <a:endParaRPr lang="en-US" dirty="0"/>
          </a:p>
          <a:p>
            <a:r>
              <a:rPr lang="en-US" dirty="0"/>
              <a:t>Now, after the microburst, If the operator looks at packet distribution at S7, there is just equal distribution of packets from different hosts.</a:t>
            </a:r>
          </a:p>
          <a:p>
            <a:endParaRPr lang="en-US" dirty="0"/>
          </a:p>
          <a:p>
            <a:r>
              <a:rPr lang="en-US" dirty="0"/>
              <a:t>Hence, just local information is not sufficient to debug the root-cause of this microburst.</a:t>
            </a:r>
          </a:p>
          <a:p>
            <a:endParaRPr lang="en-SG" dirty="0"/>
          </a:p>
        </p:txBody>
      </p:sp>
      <p:sp>
        <p:nvSpPr>
          <p:cNvPr id="4" name="Slide Number Placeholder 3"/>
          <p:cNvSpPr>
            <a:spLocks noGrp="1"/>
          </p:cNvSpPr>
          <p:nvPr>
            <p:ph type="sldNum" sz="quarter" idx="5"/>
          </p:nvPr>
        </p:nvSpPr>
        <p:spPr/>
        <p:txBody>
          <a:bodyPr/>
          <a:lstStyle/>
          <a:p>
            <a:fld id="{2F8E60FF-53A0-4C50-ACEC-1A5F83661007}" type="slidenum">
              <a:rPr lang="en-SG" smtClean="0"/>
              <a:t>15</a:t>
            </a:fld>
            <a:endParaRPr lang="en-SG"/>
          </a:p>
        </p:txBody>
      </p:sp>
    </p:spTree>
    <p:extLst>
      <p:ext uri="{BB962C8B-B14F-4D97-AF65-F5344CB8AC3E}">
        <p14:creationId xmlns:p14="http://schemas.microsoft.com/office/powerpoint/2010/main" val="1491908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with </a:t>
            </a:r>
            <a:r>
              <a:rPr lang="en-US" dirty="0" err="1"/>
              <a:t>syndb</a:t>
            </a:r>
            <a:r>
              <a:rPr lang="en-US" dirty="0"/>
              <a:t>, since we have the </a:t>
            </a:r>
            <a:r>
              <a:rPr lang="en-US" dirty="0" err="1"/>
              <a:t>abilitiy</a:t>
            </a:r>
            <a:r>
              <a:rPr lang="en-US" dirty="0"/>
              <a:t> to retrospect  network-wide packets records, </a:t>
            </a:r>
          </a:p>
          <a:p>
            <a:endParaRPr lang="en-US" dirty="0"/>
          </a:p>
          <a:p>
            <a:r>
              <a:rPr lang="en-US" dirty="0"/>
              <a:t>To determine if the issue of microburst is caused by synchronized fan-in traffic, a query of the queuing delay at S7 together with the packet arrival information at the </a:t>
            </a:r>
            <a:r>
              <a:rPr lang="en-US" dirty="0" err="1"/>
              <a:t>ToR</a:t>
            </a:r>
            <a:r>
              <a:rPr lang="en-US" dirty="0"/>
              <a:t> switches before the microburst detection can be performed</a:t>
            </a:r>
            <a:r>
              <a:rPr lang="en-SG" dirty="0"/>
              <a:t>.</a:t>
            </a:r>
          </a:p>
          <a:p>
            <a:endParaRPr lang="en-SG" dirty="0"/>
          </a:p>
          <a:p>
            <a:r>
              <a:rPr lang="en-US" dirty="0"/>
              <a:t>The top plot in the figure illustrates the queue buildup over time, and the bottom plot shows the packet-arrival timings of the hosts at the respective </a:t>
            </a:r>
            <a:r>
              <a:rPr lang="en-US" dirty="0" err="1"/>
              <a:t>ToR</a:t>
            </a:r>
            <a:r>
              <a:rPr lang="en-US" dirty="0"/>
              <a:t> switches.</a:t>
            </a:r>
          </a:p>
          <a:p>
            <a:endParaRPr lang="en-US" dirty="0"/>
          </a:p>
          <a:p>
            <a:r>
              <a:rPr lang="en-US" dirty="0"/>
              <a:t>When we correlate the packet arrivals from different hosts before the bursts occurred, we see that the packets that make up the bursts are transmitted by hosts H1 to H6 at about the same time in a synchronized fashion. </a:t>
            </a:r>
          </a:p>
          <a:p>
            <a:endParaRPr lang="en-US" dirty="0"/>
          </a:p>
          <a:p>
            <a:r>
              <a:rPr lang="en-US" dirty="0"/>
              <a:t>This way, the root cause of </a:t>
            </a:r>
            <a:r>
              <a:rPr lang="en-US" dirty="0" err="1"/>
              <a:t>incast</a:t>
            </a:r>
            <a:r>
              <a:rPr lang="en-US" dirty="0"/>
              <a:t> from H1 to H6 can be determined and appropriate measures can be taken.</a:t>
            </a:r>
          </a:p>
          <a:p>
            <a:endParaRPr lang="en-SG" dirty="0"/>
          </a:p>
        </p:txBody>
      </p:sp>
      <p:sp>
        <p:nvSpPr>
          <p:cNvPr id="4" name="Slide Number Placeholder 3"/>
          <p:cNvSpPr>
            <a:spLocks noGrp="1"/>
          </p:cNvSpPr>
          <p:nvPr>
            <p:ph type="sldNum" sz="quarter" idx="5"/>
          </p:nvPr>
        </p:nvSpPr>
        <p:spPr/>
        <p:txBody>
          <a:bodyPr/>
          <a:lstStyle/>
          <a:p>
            <a:fld id="{2F8E60FF-53A0-4C50-ACEC-1A5F83661007}" type="slidenum">
              <a:rPr lang="en-SG" smtClean="0"/>
              <a:t>16</a:t>
            </a:fld>
            <a:endParaRPr lang="en-SG"/>
          </a:p>
        </p:txBody>
      </p:sp>
    </p:spTree>
    <p:extLst>
      <p:ext uri="{BB962C8B-B14F-4D97-AF65-F5344CB8AC3E}">
        <p14:creationId xmlns:p14="http://schemas.microsoft.com/office/powerpoint/2010/main" val="26032489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during regular network operation, </a:t>
            </a:r>
            <a:r>
              <a:rPr lang="en-US" dirty="0" err="1"/>
              <a:t>syndb</a:t>
            </a:r>
            <a:r>
              <a:rPr lang="en-US" dirty="0"/>
              <a:t> runtime provides the network programmer an interface to configure the statistics to be recorded in </a:t>
            </a:r>
            <a:r>
              <a:rPr lang="en-US" dirty="0" err="1"/>
              <a:t>precords</a:t>
            </a:r>
            <a:r>
              <a:rPr lang="en-US" dirty="0"/>
              <a:t>, and to customize  the fault triggers</a:t>
            </a:r>
          </a:p>
          <a:p>
            <a:r>
              <a:rPr lang="en-US" dirty="0"/>
              <a:t>This configuration is initially used to generate P4 program to be programmed in the network data-plane.</a:t>
            </a:r>
          </a:p>
          <a:p>
            <a:endParaRPr lang="en-US" dirty="0"/>
          </a:p>
          <a:p>
            <a:r>
              <a:rPr lang="en-US" dirty="0"/>
              <a:t>The configuration can be changed at run-time without re-compiling the network program. Please refer to the paper for more details on the runtime.</a:t>
            </a:r>
          </a:p>
        </p:txBody>
      </p:sp>
      <p:sp>
        <p:nvSpPr>
          <p:cNvPr id="4" name="Slide Number Placeholder 3"/>
          <p:cNvSpPr>
            <a:spLocks noGrp="1"/>
          </p:cNvSpPr>
          <p:nvPr>
            <p:ph type="sldNum" sz="quarter" idx="5"/>
          </p:nvPr>
        </p:nvSpPr>
        <p:spPr/>
        <p:txBody>
          <a:bodyPr/>
          <a:lstStyle/>
          <a:p>
            <a:fld id="{2F8E60FF-53A0-4C50-ACEC-1A5F83661007}" type="slidenum">
              <a:rPr lang="en-SG" smtClean="0"/>
              <a:t>17</a:t>
            </a:fld>
            <a:endParaRPr lang="en-SG"/>
          </a:p>
        </p:txBody>
      </p:sp>
    </p:spTree>
    <p:extLst>
      <p:ext uri="{BB962C8B-B14F-4D97-AF65-F5344CB8AC3E}">
        <p14:creationId xmlns:p14="http://schemas.microsoft.com/office/powerpoint/2010/main" val="36645570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Now, let me go into the implementation and evaluation of </a:t>
            </a:r>
            <a:r>
              <a:rPr lang="en-US" sz="1200" b="0" i="0" kern="1200" dirty="0" err="1">
                <a:solidFill>
                  <a:schemeClr val="tx1"/>
                </a:solidFill>
                <a:effectLst/>
                <a:latin typeface="+mn-lt"/>
                <a:ea typeface="+mn-ea"/>
                <a:cs typeface="+mn-cs"/>
              </a:rPr>
              <a:t>SyndB</a:t>
            </a:r>
            <a:r>
              <a:rPr lang="en-US" sz="1200" b="0" i="0" kern="1200" dirty="0">
                <a:solidFill>
                  <a:schemeClr val="tx1"/>
                </a:solidFill>
                <a:effectLst/>
                <a:latin typeface="+mn-lt"/>
                <a:ea typeface="+mn-ea"/>
                <a:cs typeface="+mn-cs"/>
              </a:rPr>
              <a:t>.</a:t>
            </a:r>
          </a:p>
          <a:p>
            <a:r>
              <a:rPr lang="en-US" sz="1200" b="0" i="0" kern="1200" dirty="0">
                <a:solidFill>
                  <a:schemeClr val="tx1"/>
                </a:solidFill>
                <a:effectLst/>
                <a:latin typeface="+mn-lt"/>
                <a:ea typeface="+mn-ea"/>
                <a:cs typeface="+mn-cs"/>
              </a:rPr>
              <a:t>We have implemented </a:t>
            </a:r>
            <a:r>
              <a:rPr lang="en-US" sz="1200" b="0" i="0" kern="1200" dirty="0" err="1">
                <a:solidFill>
                  <a:schemeClr val="tx1"/>
                </a:solidFill>
                <a:effectLst/>
                <a:latin typeface="+mn-lt"/>
                <a:ea typeface="+mn-ea"/>
                <a:cs typeface="+mn-cs"/>
              </a:rPr>
              <a:t>syndb</a:t>
            </a:r>
            <a:r>
              <a:rPr lang="en-US" sz="1200" b="0" i="0" kern="1200" dirty="0">
                <a:solidFill>
                  <a:schemeClr val="tx1"/>
                </a:solidFill>
                <a:effectLst/>
                <a:latin typeface="+mn-lt"/>
                <a:ea typeface="+mn-ea"/>
                <a:cs typeface="+mn-cs"/>
              </a:rPr>
              <a:t> on a mini-testbed using Barefoot Tofino [20] switches over P4 (∼1900 LoC) and the  </a:t>
            </a:r>
            <a:r>
              <a:rPr lang="en-US" sz="1200" b="0" i="0" kern="1200" dirty="0" err="1">
                <a:solidFill>
                  <a:schemeClr val="tx1"/>
                </a:solidFill>
                <a:effectLst/>
                <a:latin typeface="+mn-lt"/>
                <a:ea typeface="+mn-ea"/>
                <a:cs typeface="+mn-cs"/>
              </a:rPr>
              <a:t>syndb</a:t>
            </a:r>
            <a:r>
              <a:rPr lang="en-US" sz="1200" b="0" i="0" kern="1200" dirty="0">
                <a:solidFill>
                  <a:schemeClr val="tx1"/>
                </a:solidFill>
                <a:effectLst/>
                <a:latin typeface="+mn-lt"/>
                <a:ea typeface="+mn-ea"/>
                <a:cs typeface="+mn-cs"/>
              </a:rPr>
              <a:t> runtime using RUST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Using the mini-testbed, we evaluate the consistency of </a:t>
            </a:r>
            <a:r>
              <a:rPr lang="en-US" sz="1200" b="0" i="0" kern="1200" dirty="0" err="1">
                <a:solidFill>
                  <a:schemeClr val="tx1"/>
                </a:solidFill>
                <a:effectLst/>
                <a:latin typeface="+mn-lt"/>
                <a:ea typeface="+mn-ea"/>
                <a:cs typeface="+mn-cs"/>
              </a:rPr>
              <a:t>capure</a:t>
            </a:r>
            <a:r>
              <a:rPr lang="en-US" sz="1200" b="0" i="0" kern="1200" dirty="0">
                <a:solidFill>
                  <a:schemeClr val="tx1"/>
                </a:solidFill>
                <a:effectLst/>
                <a:latin typeface="+mn-lt"/>
                <a:ea typeface="+mn-ea"/>
                <a:cs typeface="+mn-cs"/>
              </a:rPr>
              <a:t> of </a:t>
            </a:r>
            <a:r>
              <a:rPr lang="en-US" sz="1200" b="0" i="0" kern="1200" dirty="0" err="1">
                <a:solidFill>
                  <a:schemeClr val="tx1"/>
                </a:solidFill>
                <a:effectLst/>
                <a:latin typeface="+mn-lt"/>
                <a:ea typeface="+mn-ea"/>
                <a:cs typeface="+mn-cs"/>
              </a:rPr>
              <a:t>precords</a:t>
            </a:r>
            <a:r>
              <a:rPr lang="en-US" sz="1200" b="0" i="0" kern="1200" dirty="0">
                <a:solidFill>
                  <a:schemeClr val="tx1"/>
                </a:solidFill>
                <a:effectLst/>
                <a:latin typeface="+mn-lt"/>
                <a:ea typeface="+mn-ea"/>
                <a:cs typeface="+mn-cs"/>
              </a:rPr>
              <a:t> in the data-plane and debugging of certain faults like microbursts and network misconfiguration.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Additionally, we also implement a packet-level simulator to understand the retrospection and correlation capabilities of </a:t>
            </a:r>
            <a:r>
              <a:rPr lang="en-US" sz="1200" b="0" i="0" kern="1200" dirty="0" err="1">
                <a:solidFill>
                  <a:schemeClr val="tx1"/>
                </a:solidFill>
                <a:effectLst/>
                <a:latin typeface="+mn-lt"/>
                <a:ea typeface="+mn-ea"/>
                <a:cs typeface="+mn-cs"/>
              </a:rPr>
              <a:t>syndb</a:t>
            </a:r>
            <a:r>
              <a:rPr lang="en-US" sz="1200" b="0" i="0" kern="1200" dirty="0">
                <a:solidFill>
                  <a:schemeClr val="tx1"/>
                </a:solidFill>
                <a:effectLst/>
                <a:latin typeface="+mn-lt"/>
                <a:ea typeface="+mn-ea"/>
                <a:cs typeface="+mn-cs"/>
              </a:rPr>
              <a:t> on a bigger network.</a:t>
            </a: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F8E60FF-53A0-4C50-ACEC-1A5F83661007}" type="slidenum">
              <a:rPr lang="en-SG" smtClean="0"/>
              <a:t>18</a:t>
            </a:fld>
            <a:endParaRPr lang="en-SG"/>
          </a:p>
        </p:txBody>
      </p:sp>
    </p:spTree>
    <p:extLst>
      <p:ext uri="{BB962C8B-B14F-4D97-AF65-F5344CB8AC3E}">
        <p14:creationId xmlns:p14="http://schemas.microsoft.com/office/powerpoint/2010/main" val="35645377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simulation, We study how much of end-to-end packet history is recorded by </a:t>
            </a:r>
            <a:r>
              <a:rPr lang="en-US" dirty="0" err="1"/>
              <a:t>syndb</a:t>
            </a:r>
            <a:r>
              <a:rPr lang="en-US" dirty="0"/>
              <a:t> in a large DC network, with realistic workloads based on datacenter measurements.</a:t>
            </a:r>
          </a:p>
          <a:p>
            <a:endParaRPr lang="en-US" dirty="0"/>
          </a:p>
          <a:p>
            <a:r>
              <a:rPr lang="en-US" dirty="0"/>
              <a:t>we observe  that </a:t>
            </a:r>
            <a:r>
              <a:rPr lang="en-US" dirty="0" err="1"/>
              <a:t>syndb</a:t>
            </a:r>
            <a:r>
              <a:rPr lang="en-US" dirty="0"/>
              <a:t> could capture 4ms to 11ms of history from across the ends of the network for a network fault depending on whether the trigger occurs in the </a:t>
            </a:r>
            <a:r>
              <a:rPr lang="en-US" dirty="0" err="1"/>
              <a:t>destionation</a:t>
            </a:r>
            <a:r>
              <a:rPr lang="en-US" dirty="0"/>
              <a:t> </a:t>
            </a:r>
            <a:r>
              <a:rPr lang="en-US" dirty="0" err="1"/>
              <a:t>ToR</a:t>
            </a:r>
            <a:r>
              <a:rPr lang="en-US" dirty="0"/>
              <a:t>, or the core of the network.</a:t>
            </a:r>
          </a:p>
          <a:p>
            <a:r>
              <a:rPr lang="en-US" dirty="0"/>
              <a:t>This is equivalent to 100’s of RTT of history for packet-level debugging of a fault.</a:t>
            </a:r>
          </a:p>
        </p:txBody>
      </p:sp>
      <p:sp>
        <p:nvSpPr>
          <p:cNvPr id="4" name="Slide Number Placeholder 3"/>
          <p:cNvSpPr>
            <a:spLocks noGrp="1"/>
          </p:cNvSpPr>
          <p:nvPr>
            <p:ph type="sldNum" sz="quarter" idx="5"/>
          </p:nvPr>
        </p:nvSpPr>
        <p:spPr/>
        <p:txBody>
          <a:bodyPr/>
          <a:lstStyle/>
          <a:p>
            <a:fld id="{2F8E60FF-53A0-4C50-ACEC-1A5F83661007}" type="slidenum">
              <a:rPr lang="en-SG" smtClean="0"/>
              <a:t>19</a:t>
            </a:fld>
            <a:endParaRPr lang="en-SG"/>
          </a:p>
        </p:txBody>
      </p:sp>
    </p:spTree>
    <p:extLst>
      <p:ext uri="{BB962C8B-B14F-4D97-AF65-F5344CB8AC3E}">
        <p14:creationId xmlns:p14="http://schemas.microsoft.com/office/powerpoint/2010/main" val="518996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Cloud reliability is critical, with several businesses and services relying on them. Especially, video conferencing in these days. </a:t>
            </a:r>
          </a:p>
          <a:p>
            <a:endParaRPr lang="en-SG" dirty="0"/>
          </a:p>
          <a:p>
            <a:r>
              <a:rPr lang="en-SG" dirty="0"/>
              <a:t>These cloud services are supported by data </a:t>
            </a:r>
            <a:r>
              <a:rPr lang="en-SG" dirty="0" err="1"/>
              <a:t>centers</a:t>
            </a:r>
            <a:r>
              <a:rPr lang="en-SG" dirty="0"/>
              <a:t> at the scale of several thousands of devices with complex inter-connects.</a:t>
            </a:r>
          </a:p>
          <a:p>
            <a:endParaRPr lang="en-SG" dirty="0"/>
          </a:p>
          <a:p>
            <a:r>
              <a:rPr lang="en-SG" dirty="0"/>
              <a:t>Failures are extremely sensitive, which can </a:t>
            </a:r>
            <a:r>
              <a:rPr lang="en-US" dirty="0"/>
              <a:t>result in hurting the customers' revenues and incur huge loss for the cloud providers. </a:t>
            </a:r>
          </a:p>
          <a:p>
            <a:endParaRPr lang="en-SG" dirty="0"/>
          </a:p>
        </p:txBody>
      </p:sp>
      <p:sp>
        <p:nvSpPr>
          <p:cNvPr id="4" name="Slide Number Placeholder 3"/>
          <p:cNvSpPr>
            <a:spLocks noGrp="1"/>
          </p:cNvSpPr>
          <p:nvPr>
            <p:ph type="sldNum" sz="quarter" idx="5"/>
          </p:nvPr>
        </p:nvSpPr>
        <p:spPr/>
        <p:txBody>
          <a:bodyPr/>
          <a:lstStyle/>
          <a:p>
            <a:fld id="{46A3CC35-1308-4BBB-9DC5-85C1B40B6FBA}" type="slidenum">
              <a:rPr lang="en-SG" smtClean="0"/>
              <a:t>2</a:t>
            </a:fld>
            <a:endParaRPr lang="en-SG"/>
          </a:p>
        </p:txBody>
      </p:sp>
    </p:spTree>
    <p:extLst>
      <p:ext uri="{BB962C8B-B14F-4D97-AF65-F5344CB8AC3E}">
        <p14:creationId xmlns:p14="http://schemas.microsoft.com/office/powerpoint/2010/main" val="18675237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And to get this amount of history, we observe that </a:t>
            </a:r>
            <a:r>
              <a:rPr lang="en-SG" dirty="0" err="1"/>
              <a:t>Syndb</a:t>
            </a:r>
            <a:r>
              <a:rPr lang="en-SG" dirty="0"/>
              <a:t> utilizes </a:t>
            </a:r>
            <a:r>
              <a:rPr lang="en-SG" i="0" u="none" dirty="0"/>
              <a:t>5-7MB of </a:t>
            </a:r>
            <a:r>
              <a:rPr lang="en-SG" i="0" u="none" dirty="0" err="1"/>
              <a:t>sram</a:t>
            </a:r>
            <a:r>
              <a:rPr lang="en-SG" i="0" u="none" dirty="0"/>
              <a:t> on average per switch to maintain the </a:t>
            </a:r>
            <a:r>
              <a:rPr lang="en-SG" i="0" u="none" dirty="0" err="1"/>
              <a:t>precords</a:t>
            </a:r>
            <a:r>
              <a:rPr lang="en-SG" i="0" u="none" dirty="0"/>
              <a:t>. With recent switches supported several from several 10’s of mb </a:t>
            </a:r>
            <a:r>
              <a:rPr lang="en-SG" i="0" u="none" dirty="0" err="1"/>
              <a:t>upto</a:t>
            </a:r>
            <a:r>
              <a:rPr lang="en-SG" i="0" u="none" dirty="0"/>
              <a:t> few 100MB of SRAM,</a:t>
            </a:r>
          </a:p>
          <a:p>
            <a:pPr marL="685800" lvl="1" indent="-228600">
              <a:buFont typeface="+mj-lt"/>
              <a:buAutoNum type="arabicPeriod"/>
            </a:pPr>
            <a:r>
              <a:rPr lang="en-SG" i="0" u="none" dirty="0" err="1"/>
              <a:t>Syndb</a:t>
            </a:r>
            <a:r>
              <a:rPr lang="en-SG" i="0" u="none" dirty="0"/>
              <a:t> can be implemented on current switches to support this amount of history for debugginguiy89u56rtdfiokx.</a:t>
            </a:r>
          </a:p>
        </p:txBody>
      </p:sp>
      <p:sp>
        <p:nvSpPr>
          <p:cNvPr id="4" name="Slide Number Placeholder 3"/>
          <p:cNvSpPr>
            <a:spLocks noGrp="1"/>
          </p:cNvSpPr>
          <p:nvPr>
            <p:ph type="sldNum" sz="quarter" idx="5"/>
          </p:nvPr>
        </p:nvSpPr>
        <p:spPr/>
        <p:txBody>
          <a:bodyPr/>
          <a:lstStyle/>
          <a:p>
            <a:fld id="{2F8E60FF-53A0-4C50-ACEC-1A5F83661007}" type="slidenum">
              <a:rPr lang="en-SG" smtClean="0"/>
              <a:t>20</a:t>
            </a:fld>
            <a:endParaRPr lang="en-SG"/>
          </a:p>
        </p:txBody>
      </p:sp>
    </p:spTree>
    <p:extLst>
      <p:ext uri="{BB962C8B-B14F-4D97-AF65-F5344CB8AC3E}">
        <p14:creationId xmlns:p14="http://schemas.microsoft.com/office/powerpoint/2010/main" val="19870044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Conclude, we design and implement </a:t>
            </a:r>
            <a:r>
              <a:rPr lang="en-US" dirty="0" err="1"/>
              <a:t>syndb</a:t>
            </a:r>
            <a:r>
              <a:rPr lang="en-US" dirty="0"/>
              <a:t>, which to the best of our knowledge, is the first packet-level synchronized monitoring framework for the entire network.</a:t>
            </a:r>
          </a:p>
          <a:p>
            <a:endParaRPr lang="en-US" dirty="0"/>
          </a:p>
          <a:p>
            <a:r>
              <a:rPr lang="en-US" dirty="0" err="1"/>
              <a:t>Syndb</a:t>
            </a:r>
            <a:r>
              <a:rPr lang="en-US" dirty="0"/>
              <a:t> can be implemented in existing switches and support 10’s of RTT for debugging.</a:t>
            </a:r>
          </a:p>
          <a:p>
            <a:endParaRPr lang="en-US" dirty="0"/>
          </a:p>
          <a:p>
            <a:r>
              <a:rPr lang="en-US" dirty="0"/>
              <a:t>Since </a:t>
            </a:r>
            <a:r>
              <a:rPr lang="en-US" dirty="0" err="1"/>
              <a:t>Syndb</a:t>
            </a:r>
            <a:r>
              <a:rPr lang="en-US" dirty="0"/>
              <a:t> exports packet histories only upon faults,  it saves a magnitude of storage network overhead at line-rate.</a:t>
            </a:r>
          </a:p>
          <a:p>
            <a:endParaRPr lang="en-US" dirty="0"/>
          </a:p>
          <a:p>
            <a:r>
              <a:rPr lang="en-US" dirty="0"/>
              <a:t>Thank you for listening to my talk, our simulator code is available in the given link, and pls refer to the paper for further details and other interesting use cases of </a:t>
            </a:r>
            <a:r>
              <a:rPr lang="en-US" dirty="0" err="1"/>
              <a:t>syndb</a:t>
            </a:r>
            <a:r>
              <a:rPr lang="en-US" dirty="0"/>
              <a:t>.</a:t>
            </a:r>
          </a:p>
        </p:txBody>
      </p:sp>
      <p:sp>
        <p:nvSpPr>
          <p:cNvPr id="4" name="Slide Number Placeholder 3"/>
          <p:cNvSpPr>
            <a:spLocks noGrp="1"/>
          </p:cNvSpPr>
          <p:nvPr>
            <p:ph type="sldNum" sz="quarter" idx="5"/>
          </p:nvPr>
        </p:nvSpPr>
        <p:spPr/>
        <p:txBody>
          <a:bodyPr/>
          <a:lstStyle/>
          <a:p>
            <a:fld id="{2F8E60FF-53A0-4C50-ACEC-1A5F83661007}" type="slidenum">
              <a:rPr lang="en-SG" smtClean="0"/>
              <a:t>21</a:t>
            </a:fld>
            <a:endParaRPr lang="en-SG"/>
          </a:p>
        </p:txBody>
      </p:sp>
    </p:spTree>
    <p:extLst>
      <p:ext uri="{BB962C8B-B14F-4D97-AF65-F5344CB8AC3E}">
        <p14:creationId xmlns:p14="http://schemas.microsoft.com/office/powerpoint/2010/main" val="11210473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F8E60FF-53A0-4C50-ACEC-1A5F83661007}" type="slidenum">
              <a:rPr lang="en-SG" smtClean="0"/>
              <a:t>22</a:t>
            </a:fld>
            <a:endParaRPr lang="en-SG"/>
          </a:p>
        </p:txBody>
      </p:sp>
    </p:spTree>
    <p:extLst>
      <p:ext uri="{BB962C8B-B14F-4D97-AF65-F5344CB8AC3E}">
        <p14:creationId xmlns:p14="http://schemas.microsoft.com/office/powerpoint/2010/main" val="41136336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SG" dirty="0"/>
              <a:t>So, How do we solve this problem of getting visibility and retrospection from the network?</a:t>
            </a:r>
          </a:p>
          <a:p>
            <a:pPr marL="0" indent="0">
              <a:buNone/>
            </a:pPr>
            <a:endParaRPr lang="en-SG" dirty="0"/>
          </a:p>
          <a:p>
            <a:pPr marL="0" indent="0">
              <a:buNone/>
            </a:pPr>
            <a:r>
              <a:rPr lang="en-SG" dirty="0"/>
              <a:t>Leveraging Programmable switches,</a:t>
            </a:r>
          </a:p>
          <a:p>
            <a:pPr marL="228600" indent="-228600">
              <a:buAutoNum type="arabicParenR"/>
            </a:pPr>
            <a:endParaRPr lang="en-SG" dirty="0"/>
          </a:p>
          <a:p>
            <a:pPr marL="228600" indent="-228600">
              <a:buAutoNum type="arabicParenR"/>
            </a:pPr>
            <a:r>
              <a:rPr lang="en-SG" dirty="0"/>
              <a:t>We record the packets as compressed packet records with telemetry inside the switch memory itself</a:t>
            </a:r>
          </a:p>
          <a:p>
            <a:pPr marL="228600" indent="-228600">
              <a:buAutoNum type="arabicParenR"/>
            </a:pPr>
            <a:endParaRPr lang="en-SG" dirty="0"/>
          </a:p>
          <a:p>
            <a:pPr marL="228600" indent="-228600">
              <a:buAutoNum type="arabicParenR"/>
            </a:pPr>
            <a:r>
              <a:rPr lang="en-SG" dirty="0"/>
              <a:t>Next, since we cannot afford to flush the recorded data all the time due the overheads involved as previously mentioned, we design a fault-detection system in the network data-plane to selectively export the recorded history to controller for debugging.</a:t>
            </a:r>
          </a:p>
          <a:p>
            <a:pPr marL="0" indent="0">
              <a:buNone/>
            </a:pPr>
            <a:endParaRPr lang="en-SG" dirty="0"/>
          </a:p>
          <a:p>
            <a:pPr marL="0" indent="0">
              <a:buNone/>
            </a:pPr>
            <a:r>
              <a:rPr lang="en-SG" dirty="0"/>
              <a:t>This way, we get both visibility and retrospection for a particular fault.</a:t>
            </a:r>
          </a:p>
          <a:p>
            <a:pPr marL="0" indent="0">
              <a:buNone/>
            </a:pPr>
            <a:endParaRPr lang="en-SG" dirty="0"/>
          </a:p>
          <a:p>
            <a:pPr marL="0" indent="0">
              <a:buNone/>
            </a:pPr>
            <a:r>
              <a:rPr lang="en-SG" dirty="0"/>
              <a:t>Next, we will look at correlation</a:t>
            </a:r>
          </a:p>
        </p:txBody>
      </p:sp>
      <p:sp>
        <p:nvSpPr>
          <p:cNvPr id="4" name="Slide Number Placeholder 3"/>
          <p:cNvSpPr>
            <a:spLocks noGrp="1"/>
          </p:cNvSpPr>
          <p:nvPr>
            <p:ph type="sldNum" sz="quarter" idx="5"/>
          </p:nvPr>
        </p:nvSpPr>
        <p:spPr/>
        <p:txBody>
          <a:bodyPr/>
          <a:lstStyle/>
          <a:p>
            <a:fld id="{C3293675-7B1A-421A-8491-7200B501D4F5}" type="slidenum">
              <a:rPr lang="en-SG" smtClean="0"/>
              <a:t>23</a:t>
            </a:fld>
            <a:endParaRPr lang="en-SG"/>
          </a:p>
        </p:txBody>
      </p:sp>
    </p:spTree>
    <p:extLst>
      <p:ext uri="{BB962C8B-B14F-4D97-AF65-F5344CB8AC3E}">
        <p14:creationId xmlns:p14="http://schemas.microsoft.com/office/powerpoint/2010/main" val="12372692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To correlate network events at nanosecond-scale, we need the right ordering of the packets/events in the network. To do this, we need precise time-synchronization in the network data-plane.</a:t>
            </a:r>
          </a:p>
          <a:p>
            <a:endParaRPr lang="en-SG" dirty="0"/>
          </a:p>
          <a:p>
            <a:r>
              <a:rPr lang="en-US" dirty="0"/>
              <a:t>Recently, there have been synchronization protocols proposed for the network data-plane, which provide nanosecond-level synchronization between two switches.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question is can we use global time at the data-plane to correlate events between two switches:</a:t>
            </a:r>
          </a:p>
          <a:p>
            <a:endParaRPr lang="en-US" dirty="0"/>
          </a:p>
          <a:p>
            <a:endParaRPr lang="en-US" dirty="0"/>
          </a:p>
          <a:p>
            <a:r>
              <a:rPr lang="en-US" dirty="0"/>
              <a:t>	</a:t>
            </a:r>
          </a:p>
        </p:txBody>
      </p:sp>
      <p:sp>
        <p:nvSpPr>
          <p:cNvPr id="4" name="Slide Number Placeholder 3"/>
          <p:cNvSpPr>
            <a:spLocks noGrp="1"/>
          </p:cNvSpPr>
          <p:nvPr>
            <p:ph type="sldNum" sz="quarter" idx="5"/>
          </p:nvPr>
        </p:nvSpPr>
        <p:spPr/>
        <p:txBody>
          <a:bodyPr/>
          <a:lstStyle/>
          <a:p>
            <a:fld id="{2F8E60FF-53A0-4C50-ACEC-1A5F83661007}" type="slidenum">
              <a:rPr lang="en-SG" smtClean="0"/>
              <a:t>24</a:t>
            </a:fld>
            <a:endParaRPr lang="en-SG"/>
          </a:p>
        </p:txBody>
      </p:sp>
    </p:spTree>
    <p:extLst>
      <p:ext uri="{BB962C8B-B14F-4D97-AF65-F5344CB8AC3E}">
        <p14:creationId xmlns:p14="http://schemas.microsoft.com/office/powerpoint/2010/main" val="286781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question arises because there are errors in clock synchronization, the question is whether events will be recorded consistently.</a:t>
            </a:r>
          </a:p>
          <a:p>
            <a:endParaRPr lang="en-US" dirty="0"/>
          </a:p>
          <a:p>
            <a:r>
              <a:rPr lang="en-US" dirty="0"/>
              <a:t>Let's consider two directly connected switches X and Y, with internal clocks $C_X$ and $C_Y$ respectively.</a:t>
            </a:r>
          </a:p>
          <a:p>
            <a:r>
              <a:rPr lang="en-US" dirty="0"/>
              <a:t>To ensure causal consistency in the recorded packet events, we should see packet A leave switch X before reaching switch Y.</a:t>
            </a:r>
            <a:endParaRPr lang="en-SG" dirty="0"/>
          </a:p>
        </p:txBody>
      </p:sp>
      <p:sp>
        <p:nvSpPr>
          <p:cNvPr id="4" name="Slide Number Placeholder 3"/>
          <p:cNvSpPr>
            <a:spLocks noGrp="1"/>
          </p:cNvSpPr>
          <p:nvPr>
            <p:ph type="sldNum" sz="quarter" idx="5"/>
          </p:nvPr>
        </p:nvSpPr>
        <p:spPr/>
        <p:txBody>
          <a:bodyPr/>
          <a:lstStyle/>
          <a:p>
            <a:fld id="{2F8E60FF-53A0-4C50-ACEC-1A5F83661007}" type="slidenum">
              <a:rPr lang="en-SG" smtClean="0"/>
              <a:t>25</a:t>
            </a:fld>
            <a:endParaRPr lang="en-SG"/>
          </a:p>
        </p:txBody>
      </p:sp>
    </p:spTree>
    <p:extLst>
      <p:ext uri="{BB962C8B-B14F-4D97-AF65-F5344CB8AC3E}">
        <p14:creationId xmlns:p14="http://schemas.microsoft.com/office/powerpoint/2010/main" val="40848766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Assuming Terr is the synchronization error, An inconsistency is when the packet’s reception at switch Y is recorded while its transmission from switch X is not recorded.</a:t>
            </a:r>
          </a:p>
          <a:p>
            <a:endParaRPr lang="en-US" dirty="0"/>
          </a:p>
          <a:p>
            <a:r>
              <a:rPr lang="en-US" dirty="0"/>
              <a:t>For this to happen, Terr should be greater than propagation delay (between the switches).</a:t>
            </a:r>
          </a:p>
          <a:p>
            <a:endParaRPr lang="en-US" dirty="0"/>
          </a:p>
          <a:p>
            <a:r>
              <a:rPr lang="en-US" dirty="0"/>
              <a:t>DPTP has shown that T_{err} between neighboring switches is in the order of tens of ns. </a:t>
            </a:r>
          </a:p>
          <a:p>
            <a:endParaRPr lang="en-US" dirty="0"/>
          </a:p>
          <a:p>
            <a:r>
              <a:rPr lang="en-US" dirty="0"/>
              <a:t>And prior measurements have  shown that propagation delay between two adjacent switches ranges between 360\,ns to 1900\,ns under varying traffic conditions.</a:t>
            </a:r>
          </a:p>
          <a:p>
            <a:r>
              <a:rPr lang="en-US" dirty="0"/>
              <a:t>Thus it is possible to achieve packet level consistency between events recorded in adjacent switches, with current data-plane time synchronization techniques</a:t>
            </a:r>
          </a:p>
        </p:txBody>
      </p:sp>
      <p:sp>
        <p:nvSpPr>
          <p:cNvPr id="4" name="Slide Number Placeholder 3"/>
          <p:cNvSpPr>
            <a:spLocks noGrp="1"/>
          </p:cNvSpPr>
          <p:nvPr>
            <p:ph type="sldNum" sz="quarter" idx="5"/>
          </p:nvPr>
        </p:nvSpPr>
        <p:spPr/>
        <p:txBody>
          <a:bodyPr/>
          <a:lstStyle/>
          <a:p>
            <a:fld id="{2F8E60FF-53A0-4C50-ACEC-1A5F83661007}" type="slidenum">
              <a:rPr lang="en-SG" smtClean="0"/>
              <a:t>26</a:t>
            </a:fld>
            <a:endParaRPr lang="en-SG"/>
          </a:p>
        </p:txBody>
      </p:sp>
    </p:spTree>
    <p:extLst>
      <p:ext uri="{BB962C8B-B14F-4D97-AF65-F5344CB8AC3E}">
        <p14:creationId xmlns:p14="http://schemas.microsoft.com/office/powerpoint/2010/main" val="213082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center operators have noted that most of the data-center outages are caused by network failures.</a:t>
            </a:r>
          </a:p>
          <a:p>
            <a:endParaRPr lang="en-US" dirty="0"/>
          </a:p>
          <a:p>
            <a:r>
              <a:rPr lang="en-US" dirty="0"/>
              <a:t>And among the network failures, relatively large proportion(29%) of the failures go without establishing the root-cause. </a:t>
            </a:r>
          </a:p>
          <a:p>
            <a:br>
              <a:rPr lang="en-US" dirty="0"/>
            </a:br>
            <a:r>
              <a:rPr lang="en-US" dirty="0"/>
              <a:t>It was observed that the failures that could not be root-caused were transient  in nature and the debugging information which is collected at different places and could not give a complete picture to correlate events.	</a:t>
            </a:r>
          </a:p>
          <a:p>
            <a:endParaRPr lang="en-US" dirty="0"/>
          </a:p>
        </p:txBody>
      </p:sp>
      <p:sp>
        <p:nvSpPr>
          <p:cNvPr id="4" name="Slide Number Placeholder 3"/>
          <p:cNvSpPr>
            <a:spLocks noGrp="1"/>
          </p:cNvSpPr>
          <p:nvPr>
            <p:ph type="sldNum" sz="quarter" idx="5"/>
          </p:nvPr>
        </p:nvSpPr>
        <p:spPr/>
        <p:txBody>
          <a:bodyPr/>
          <a:lstStyle/>
          <a:p>
            <a:fld id="{46A3CC35-1308-4BBB-9DC5-85C1B40B6FBA}" type="slidenum">
              <a:rPr lang="en-SG" smtClean="0"/>
              <a:t>3</a:t>
            </a:fld>
            <a:endParaRPr lang="en-SG"/>
          </a:p>
        </p:txBody>
      </p:sp>
    </p:spTree>
    <p:extLst>
      <p:ext uri="{BB962C8B-B14F-4D97-AF65-F5344CB8AC3E}">
        <p14:creationId xmlns:p14="http://schemas.microsoft.com/office/powerpoint/2010/main" val="20530067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example of transient network faults are Microbursts, which are periods of high utilization lasting few microseconds. It has been found that such issues in fact encompass most congestion events in the network.</a:t>
            </a:r>
          </a:p>
          <a:p>
            <a:endParaRPr lang="en-US" dirty="0"/>
          </a:p>
        </p:txBody>
      </p:sp>
      <p:sp>
        <p:nvSpPr>
          <p:cNvPr id="4" name="Slide Number Placeholder 3"/>
          <p:cNvSpPr>
            <a:spLocks noGrp="1"/>
          </p:cNvSpPr>
          <p:nvPr>
            <p:ph type="sldNum" sz="quarter" idx="10"/>
          </p:nvPr>
        </p:nvSpPr>
        <p:spPr/>
        <p:txBody>
          <a:bodyPr/>
          <a:lstStyle/>
          <a:p>
            <a:fld id="{2F8E60FF-53A0-4C50-ACEC-1A5F83661007}" type="slidenum">
              <a:rPr lang="en-SG" smtClean="0"/>
              <a:t>4</a:t>
            </a:fld>
            <a:endParaRPr lang="en-SG"/>
          </a:p>
        </p:txBody>
      </p:sp>
    </p:spTree>
    <p:extLst>
      <p:ext uri="{BB962C8B-B14F-4D97-AF65-F5344CB8AC3E}">
        <p14:creationId xmlns:p14="http://schemas.microsoft.com/office/powerpoint/2010/main" val="2570491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Reasons of microbursts could be due to synchronized </a:t>
            </a:r>
            <a:r>
              <a:rPr lang="en-US" dirty="0" err="1"/>
              <a:t>incast</a:t>
            </a:r>
            <a:r>
              <a:rPr lang="en-US" dirty="0"/>
              <a:t> traffic when multiple  hosts send traffic to a single host as shown in this example. However, it could also be because of network queueing due to load imbalance, or heavy hitters or network misconfiguration and so on.</a:t>
            </a:r>
          </a:p>
          <a:p>
            <a:endParaRPr lang="en-SG" dirty="0"/>
          </a:p>
        </p:txBody>
      </p:sp>
      <p:sp>
        <p:nvSpPr>
          <p:cNvPr id="4" name="Slide Number Placeholder 3"/>
          <p:cNvSpPr>
            <a:spLocks noGrp="1"/>
          </p:cNvSpPr>
          <p:nvPr>
            <p:ph type="sldNum" sz="quarter" idx="5"/>
          </p:nvPr>
        </p:nvSpPr>
        <p:spPr/>
        <p:txBody>
          <a:bodyPr/>
          <a:lstStyle/>
          <a:p>
            <a:fld id="{2F8E60FF-53A0-4C50-ACEC-1A5F83661007}" type="slidenum">
              <a:rPr lang="en-SG" smtClean="0"/>
              <a:t>5</a:t>
            </a:fld>
            <a:endParaRPr lang="en-SG"/>
          </a:p>
        </p:txBody>
      </p:sp>
    </p:spTree>
    <p:extLst>
      <p:ext uri="{BB962C8B-B14F-4D97-AF65-F5344CB8AC3E}">
        <p14:creationId xmlns:p14="http://schemas.microsoft.com/office/powerpoint/2010/main" val="919041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err="1"/>
              <a:t>So,To</a:t>
            </a:r>
            <a:r>
              <a:rPr lang="en-SG" dirty="0"/>
              <a:t> Establish the right root-cause of a fault, The main question is  what capabilities do we need from the network?</a:t>
            </a:r>
          </a:p>
          <a:p>
            <a:endParaRPr lang="en-SG" dirty="0"/>
          </a:p>
          <a:p>
            <a:r>
              <a:rPr lang="en-SG" dirty="0"/>
              <a:t>1) Visibility :  Network-wide and fine-grained visibility into each part of the network </a:t>
            </a:r>
          </a:p>
          <a:p>
            <a:r>
              <a:rPr lang="en-SG"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2) Retrospection , that is we knew the sequence of events that happened before the fault occurred to be able to find the root cause for the fault</a:t>
            </a:r>
          </a:p>
          <a:p>
            <a:endParaRPr lang="en-SG" dirty="0"/>
          </a:p>
          <a:p>
            <a:r>
              <a:rPr lang="en-SG" dirty="0"/>
              <a:t>3) Correlation : Ability to correlate the different events happening in different parts of the network.</a:t>
            </a:r>
          </a:p>
          <a:p>
            <a:endParaRPr lang="en-SG" dirty="0"/>
          </a:p>
          <a:p>
            <a:pPr marL="0" indent="0">
              <a:buNone/>
            </a:pPr>
            <a:endParaRPr lang="en-SG" dirty="0"/>
          </a:p>
          <a:p>
            <a:pPr marL="0" indent="0">
              <a:buNone/>
            </a:pPr>
            <a:r>
              <a:rPr lang="en-SG" dirty="0"/>
              <a:t>Now, lets look at “Visibility &amp; Retrospection”</a:t>
            </a:r>
          </a:p>
          <a:p>
            <a:pPr marL="0" indent="0">
              <a:buNone/>
            </a:pPr>
            <a:endParaRPr lang="en-SG" dirty="0"/>
          </a:p>
        </p:txBody>
      </p:sp>
      <p:sp>
        <p:nvSpPr>
          <p:cNvPr id="4" name="Slide Number Placeholder 3"/>
          <p:cNvSpPr>
            <a:spLocks noGrp="1"/>
          </p:cNvSpPr>
          <p:nvPr>
            <p:ph type="sldNum" sz="quarter" idx="5"/>
          </p:nvPr>
        </p:nvSpPr>
        <p:spPr/>
        <p:txBody>
          <a:bodyPr/>
          <a:lstStyle/>
          <a:p>
            <a:fld id="{C3293675-7B1A-421A-8491-7200B501D4F5}" type="slidenum">
              <a:rPr lang="en-SG" smtClean="0"/>
              <a:t>6</a:t>
            </a:fld>
            <a:endParaRPr lang="en-SG"/>
          </a:p>
        </p:txBody>
      </p:sp>
    </p:spTree>
    <p:extLst>
      <p:ext uri="{BB962C8B-B14F-4D97-AF65-F5344CB8AC3E}">
        <p14:creationId xmlns:p14="http://schemas.microsoft.com/office/powerpoint/2010/main" val="2541610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To address the issue to visibility and retrospection, Recently, with programmable switches,  There have been approaches such as per-packet postcards or INT-XD in programmable networks, where for each data packet, a control packet containing the packet’s header information is created by the switches and sent to a central controller. This way you have all the information before a fault occurs.</a:t>
            </a:r>
          </a:p>
        </p:txBody>
      </p:sp>
      <p:sp>
        <p:nvSpPr>
          <p:cNvPr id="4" name="Slide Number Placeholder 3"/>
          <p:cNvSpPr>
            <a:spLocks noGrp="1"/>
          </p:cNvSpPr>
          <p:nvPr>
            <p:ph type="sldNum" sz="quarter" idx="5"/>
          </p:nvPr>
        </p:nvSpPr>
        <p:spPr/>
        <p:txBody>
          <a:bodyPr/>
          <a:lstStyle/>
          <a:p>
            <a:fld id="{C3293675-7B1A-421A-8491-7200B501D4F5}" type="slidenum">
              <a:rPr lang="en-SG" smtClean="0"/>
              <a:t>7</a:t>
            </a:fld>
            <a:endParaRPr lang="en-SG"/>
          </a:p>
        </p:txBody>
      </p:sp>
    </p:spTree>
    <p:extLst>
      <p:ext uri="{BB962C8B-B14F-4D97-AF65-F5344CB8AC3E}">
        <p14:creationId xmlns:p14="http://schemas.microsoft.com/office/powerpoint/2010/main" val="2787630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problem with this approach is that there is a bottleneck due to limited network bandwidth available for exporting the postcards and storage overheads which cannot scale to several tera-bits per sec.</a:t>
            </a:r>
            <a:endParaRPr lang="en-SG" dirty="0"/>
          </a:p>
        </p:txBody>
      </p:sp>
      <p:sp>
        <p:nvSpPr>
          <p:cNvPr id="4" name="Slide Number Placeholder 3"/>
          <p:cNvSpPr>
            <a:spLocks noGrp="1"/>
          </p:cNvSpPr>
          <p:nvPr>
            <p:ph type="sldNum" sz="quarter" idx="5"/>
          </p:nvPr>
        </p:nvSpPr>
        <p:spPr/>
        <p:txBody>
          <a:bodyPr/>
          <a:lstStyle/>
          <a:p>
            <a:fld id="{C3293675-7B1A-421A-8491-7200B501D4F5}" type="slidenum">
              <a:rPr lang="en-SG" smtClean="0"/>
              <a:t>8</a:t>
            </a:fld>
            <a:endParaRPr lang="en-SG"/>
          </a:p>
        </p:txBody>
      </p:sp>
    </p:spTree>
    <p:extLst>
      <p:ext uri="{BB962C8B-B14F-4D97-AF65-F5344CB8AC3E}">
        <p14:creationId xmlns:p14="http://schemas.microsoft.com/office/powerpoint/2010/main" val="13810122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diametrically opposite approach would be to append telemetry information in the packet headers in data-plane [10,60,61] as done by INT</a:t>
            </a:r>
          </a:p>
          <a:p>
            <a:r>
              <a:rPr lang="en-US" sz="1200" b="0" i="0" kern="1200" dirty="0">
                <a:solidFill>
                  <a:schemeClr val="tx1"/>
                </a:solidFill>
                <a:effectLst/>
                <a:latin typeface="+mn-lt"/>
                <a:ea typeface="+mn-ea"/>
                <a:cs typeface="+mn-cs"/>
              </a:rPr>
              <a:t>This approach uses selective hosts to store the appropriate per-packet telemetry information after extracting the headers.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main problem with this approach is that due to telemetry information embedded in the packets, it reduces the goodput of the network by </a:t>
            </a:r>
            <a:r>
              <a:rPr lang="en-US" sz="1200" b="0" i="0" kern="1200" dirty="0" err="1">
                <a:solidFill>
                  <a:schemeClr val="tx1"/>
                </a:solidFill>
                <a:effectLst/>
                <a:latin typeface="+mn-lt"/>
                <a:ea typeface="+mn-ea"/>
                <a:cs typeface="+mn-cs"/>
              </a:rPr>
              <a:t>upto</a:t>
            </a:r>
            <a:r>
              <a:rPr lang="en-US" sz="1200" b="0" i="0" kern="1200" dirty="0">
                <a:solidFill>
                  <a:schemeClr val="tx1"/>
                </a:solidFill>
                <a:effectLst/>
                <a:latin typeface="+mn-lt"/>
                <a:ea typeface="+mn-ea"/>
                <a:cs typeface="+mn-cs"/>
              </a:rPr>
              <a:t> 20%.</a:t>
            </a:r>
            <a:endParaRPr lang="en-SG" dirty="0"/>
          </a:p>
        </p:txBody>
      </p:sp>
      <p:sp>
        <p:nvSpPr>
          <p:cNvPr id="4" name="Slide Number Placeholder 3"/>
          <p:cNvSpPr>
            <a:spLocks noGrp="1"/>
          </p:cNvSpPr>
          <p:nvPr>
            <p:ph type="sldNum" sz="quarter" idx="5"/>
          </p:nvPr>
        </p:nvSpPr>
        <p:spPr/>
        <p:txBody>
          <a:bodyPr/>
          <a:lstStyle/>
          <a:p>
            <a:fld id="{C3293675-7B1A-421A-8491-7200B501D4F5}" type="slidenum">
              <a:rPr lang="en-SG" smtClean="0"/>
              <a:t>9</a:t>
            </a:fld>
            <a:endParaRPr lang="en-SG"/>
          </a:p>
        </p:txBody>
      </p:sp>
    </p:spTree>
    <p:extLst>
      <p:ext uri="{BB962C8B-B14F-4D97-AF65-F5344CB8AC3E}">
        <p14:creationId xmlns:p14="http://schemas.microsoft.com/office/powerpoint/2010/main" val="1064889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86543-B274-49C3-BC6F-B67D484AA2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2B6A9D83-3DEE-4F41-82D7-E2A9E404E1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47281784-7C18-4DAA-97AF-A9204B45E9F0}"/>
              </a:ext>
            </a:extLst>
          </p:cNvPr>
          <p:cNvSpPr>
            <a:spLocks noGrp="1"/>
          </p:cNvSpPr>
          <p:nvPr>
            <p:ph type="dt" sz="half" idx="10"/>
          </p:nvPr>
        </p:nvSpPr>
        <p:spPr/>
        <p:txBody>
          <a:bodyPr/>
          <a:lstStyle/>
          <a:p>
            <a:fld id="{C64F4D7A-50C1-4EB4-A3AC-3BC60E8C1BA6}" type="datetime1">
              <a:rPr lang="en-US" smtClean="0"/>
              <a:t>3/23/21</a:t>
            </a:fld>
            <a:endParaRPr lang="en-US" dirty="0"/>
          </a:p>
        </p:txBody>
      </p:sp>
      <p:sp>
        <p:nvSpPr>
          <p:cNvPr id="5" name="Footer Placeholder 4">
            <a:extLst>
              <a:ext uri="{FF2B5EF4-FFF2-40B4-BE49-F238E27FC236}">
                <a16:creationId xmlns:a16="http://schemas.microsoft.com/office/drawing/2014/main" id="{46481C0A-DF61-421B-A4F1-3EEE15C0982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B306690-1312-48BF-818B-8CEEAA8F1FBB}"/>
              </a:ext>
            </a:extLst>
          </p:cNvPr>
          <p:cNvSpPr>
            <a:spLocks noGrp="1"/>
          </p:cNvSpPr>
          <p:nvPr>
            <p:ph type="sldNum" sz="quarter" idx="12"/>
          </p:nvPr>
        </p:nvSpPr>
        <p:spPr/>
        <p:txBody>
          <a:bodyPr/>
          <a:lstStyle/>
          <a:p>
            <a:fld id="{B2DC25EE-239B-4C5F-AAD1-255A7D5F1EE2}" type="slidenum">
              <a:rPr lang="en-US" smtClean="0"/>
              <a:t>‹#›</a:t>
            </a:fld>
            <a:endParaRPr lang="en-US" dirty="0"/>
          </a:p>
        </p:txBody>
      </p:sp>
    </p:spTree>
    <p:extLst>
      <p:ext uri="{BB962C8B-B14F-4D97-AF65-F5344CB8AC3E}">
        <p14:creationId xmlns:p14="http://schemas.microsoft.com/office/powerpoint/2010/main" val="3478719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CB5A5-CE1A-4ABC-BF90-3AA892040634}"/>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EA8D61DD-835C-495B-95A2-E2337C5389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8D6FBD42-847E-4E54-B228-B2320E3C4C80}"/>
              </a:ext>
            </a:extLst>
          </p:cNvPr>
          <p:cNvSpPr>
            <a:spLocks noGrp="1"/>
          </p:cNvSpPr>
          <p:nvPr>
            <p:ph type="dt" sz="half" idx="10"/>
          </p:nvPr>
        </p:nvSpPr>
        <p:spPr/>
        <p:txBody>
          <a:bodyPr/>
          <a:lstStyle/>
          <a:p>
            <a:fld id="{BE85E0DC-4B78-411F-83BE-4CCADA5135C5}" type="datetime1">
              <a:rPr lang="en-US" smtClean="0"/>
              <a:t>3/23/21</a:t>
            </a:fld>
            <a:endParaRPr lang="en-US"/>
          </a:p>
        </p:txBody>
      </p:sp>
      <p:sp>
        <p:nvSpPr>
          <p:cNvPr id="5" name="Footer Placeholder 4">
            <a:extLst>
              <a:ext uri="{FF2B5EF4-FFF2-40B4-BE49-F238E27FC236}">
                <a16:creationId xmlns:a16="http://schemas.microsoft.com/office/drawing/2014/main" id="{FEFF2B84-1E97-464A-9091-049FC99CA6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61EDB9-54DE-4CDD-837C-4282ECFBF566}"/>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5479012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35B6D8-5C16-4A72-B42B-759E8A57831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D2FB2F65-4114-44BB-9706-3D665E1884F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63E2BD59-FF63-4D1A-A652-5B8838142271}"/>
              </a:ext>
            </a:extLst>
          </p:cNvPr>
          <p:cNvSpPr>
            <a:spLocks noGrp="1"/>
          </p:cNvSpPr>
          <p:nvPr>
            <p:ph type="dt" sz="half" idx="10"/>
          </p:nvPr>
        </p:nvSpPr>
        <p:spPr/>
        <p:txBody>
          <a:bodyPr/>
          <a:lstStyle/>
          <a:p>
            <a:fld id="{09468986-0ED1-4653-8474-171E14A75357}" type="datetime1">
              <a:rPr lang="en-US" smtClean="0"/>
              <a:t>3/23/21</a:t>
            </a:fld>
            <a:endParaRPr lang="en-US"/>
          </a:p>
        </p:txBody>
      </p:sp>
      <p:sp>
        <p:nvSpPr>
          <p:cNvPr id="5" name="Footer Placeholder 4">
            <a:extLst>
              <a:ext uri="{FF2B5EF4-FFF2-40B4-BE49-F238E27FC236}">
                <a16:creationId xmlns:a16="http://schemas.microsoft.com/office/drawing/2014/main" id="{D6EA9C1D-DABE-489A-8A37-0E7ED69303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652CA7-41E1-4977-90CA-2FC6356F3E48}"/>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247865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9D699-551B-4C5A-9233-57634F6011A6}"/>
              </a:ext>
            </a:extLst>
          </p:cNvPr>
          <p:cNvSpPr>
            <a:spLocks noGrp="1"/>
          </p:cNvSpPr>
          <p:nvPr>
            <p:ph type="title"/>
          </p:nvPr>
        </p:nvSpPr>
        <p:spPr>
          <a:xfrm>
            <a:off x="838200" y="365126"/>
            <a:ext cx="10515600" cy="699294"/>
          </a:xfrm>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51629E35-7FD0-4C78-AB87-311FA0BAC321}"/>
              </a:ext>
            </a:extLst>
          </p:cNvPr>
          <p:cNvSpPr>
            <a:spLocks noGrp="1"/>
          </p:cNvSpPr>
          <p:nvPr>
            <p:ph idx="1"/>
          </p:nvPr>
        </p:nvSpPr>
        <p:spPr>
          <a:xfrm>
            <a:off x="838200" y="1443038"/>
            <a:ext cx="10515600" cy="4733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741A69C1-527E-4846-A304-3AEC82014F62}"/>
              </a:ext>
            </a:extLst>
          </p:cNvPr>
          <p:cNvSpPr>
            <a:spLocks noGrp="1"/>
          </p:cNvSpPr>
          <p:nvPr>
            <p:ph type="dt" sz="half" idx="10"/>
          </p:nvPr>
        </p:nvSpPr>
        <p:spPr/>
        <p:txBody>
          <a:bodyPr/>
          <a:lstStyle/>
          <a:p>
            <a:fld id="{B562EEEE-26C4-41C6-93E5-B840E81A5533}" type="datetime1">
              <a:rPr lang="en-US" smtClean="0"/>
              <a:t>3/23/21</a:t>
            </a:fld>
            <a:endParaRPr lang="en-US"/>
          </a:p>
        </p:txBody>
      </p:sp>
      <p:sp>
        <p:nvSpPr>
          <p:cNvPr id="5" name="Footer Placeholder 4">
            <a:extLst>
              <a:ext uri="{FF2B5EF4-FFF2-40B4-BE49-F238E27FC236}">
                <a16:creationId xmlns:a16="http://schemas.microsoft.com/office/drawing/2014/main" id="{0B669097-2EC4-479F-882A-DBEB0AAB92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30C263-535A-42DB-99B0-23B44032B31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13591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687D6-EC45-40A9-B885-E6D52A3332F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6AC2B94A-6DEC-4A30-95E8-E4AAB688BB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ADC841-D3D5-4B0C-B951-679D6996D1C2}"/>
              </a:ext>
            </a:extLst>
          </p:cNvPr>
          <p:cNvSpPr>
            <a:spLocks noGrp="1"/>
          </p:cNvSpPr>
          <p:nvPr>
            <p:ph type="dt" sz="half" idx="10"/>
          </p:nvPr>
        </p:nvSpPr>
        <p:spPr/>
        <p:txBody>
          <a:bodyPr/>
          <a:lstStyle/>
          <a:p>
            <a:fld id="{FE80A86C-028E-498D-B96D-E250E8B8CF31}" type="datetime1">
              <a:rPr lang="en-US" smtClean="0"/>
              <a:t>3/23/21</a:t>
            </a:fld>
            <a:endParaRPr lang="en-US"/>
          </a:p>
        </p:txBody>
      </p:sp>
      <p:sp>
        <p:nvSpPr>
          <p:cNvPr id="5" name="Footer Placeholder 4">
            <a:extLst>
              <a:ext uri="{FF2B5EF4-FFF2-40B4-BE49-F238E27FC236}">
                <a16:creationId xmlns:a16="http://schemas.microsoft.com/office/drawing/2014/main" id="{529CC480-A3AB-4E20-8D07-794B195BA9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3B3C8D-7D0C-4050-A71C-F72BAD35A5B7}"/>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57027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18879-EF6C-44A8-ACE5-1BDC56439370}"/>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2AE5BF0E-295F-4C6E-9118-C09FC37DF9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A805F04C-0834-4F06-8032-BF0899603B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BAAAD41E-A437-4123-947B-D6784BE04D2F}"/>
              </a:ext>
            </a:extLst>
          </p:cNvPr>
          <p:cNvSpPr>
            <a:spLocks noGrp="1"/>
          </p:cNvSpPr>
          <p:nvPr>
            <p:ph type="dt" sz="half" idx="10"/>
          </p:nvPr>
        </p:nvSpPr>
        <p:spPr/>
        <p:txBody>
          <a:bodyPr/>
          <a:lstStyle/>
          <a:p>
            <a:fld id="{3F43D3AC-8B06-44DC-93C6-6842EA1BB8E7}" type="datetime1">
              <a:rPr lang="en-US" smtClean="0"/>
              <a:t>3/23/21</a:t>
            </a:fld>
            <a:endParaRPr lang="en-US"/>
          </a:p>
        </p:txBody>
      </p:sp>
      <p:sp>
        <p:nvSpPr>
          <p:cNvPr id="6" name="Footer Placeholder 5">
            <a:extLst>
              <a:ext uri="{FF2B5EF4-FFF2-40B4-BE49-F238E27FC236}">
                <a16:creationId xmlns:a16="http://schemas.microsoft.com/office/drawing/2014/main" id="{20BD38D9-04EC-4EB9-9632-7F4A3BF96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D9FDE8-520E-4E1F-B48B-E3B5CB8A6627}"/>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810269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A607B-DAC2-4F36-B07D-1EA4D0C36056}"/>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9106292C-0F92-47A0-9376-298DC3FB8A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B42CA6C-6E51-4E88-8A51-8C2C60CEBA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338C52AF-0157-43A8-B5EC-6A8E19C4C1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1E5FA0-A622-4CAB-8D07-EE7EEC88D3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3BE3725F-7803-4C73-A195-09DE4EADF300}"/>
              </a:ext>
            </a:extLst>
          </p:cNvPr>
          <p:cNvSpPr>
            <a:spLocks noGrp="1"/>
          </p:cNvSpPr>
          <p:nvPr>
            <p:ph type="dt" sz="half" idx="10"/>
          </p:nvPr>
        </p:nvSpPr>
        <p:spPr/>
        <p:txBody>
          <a:bodyPr/>
          <a:lstStyle/>
          <a:p>
            <a:fld id="{711B2B80-2F0D-4847-90AE-8758E1135472}" type="datetime1">
              <a:rPr lang="en-US" smtClean="0"/>
              <a:t>3/23/21</a:t>
            </a:fld>
            <a:endParaRPr lang="en-US"/>
          </a:p>
        </p:txBody>
      </p:sp>
      <p:sp>
        <p:nvSpPr>
          <p:cNvPr id="8" name="Footer Placeholder 7">
            <a:extLst>
              <a:ext uri="{FF2B5EF4-FFF2-40B4-BE49-F238E27FC236}">
                <a16:creationId xmlns:a16="http://schemas.microsoft.com/office/drawing/2014/main" id="{7CEF99C3-4227-434A-8B1A-9DFD10F005A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D842EBF-1A90-4734-BF72-76DB0D656537}"/>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60315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585E3-4975-4A59-B275-2F8FDE511F3C}"/>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EEC6CA02-7C88-4CE7-B569-D7969B12DDF6}"/>
              </a:ext>
            </a:extLst>
          </p:cNvPr>
          <p:cNvSpPr>
            <a:spLocks noGrp="1"/>
          </p:cNvSpPr>
          <p:nvPr>
            <p:ph type="dt" sz="half" idx="10"/>
          </p:nvPr>
        </p:nvSpPr>
        <p:spPr/>
        <p:txBody>
          <a:bodyPr/>
          <a:lstStyle/>
          <a:p>
            <a:fld id="{E7768109-1F60-44F0-A3DA-74D169B2FE23}" type="datetime1">
              <a:rPr lang="en-US" smtClean="0"/>
              <a:t>3/23/21</a:t>
            </a:fld>
            <a:endParaRPr lang="en-US"/>
          </a:p>
        </p:txBody>
      </p:sp>
      <p:sp>
        <p:nvSpPr>
          <p:cNvPr id="4" name="Footer Placeholder 3">
            <a:extLst>
              <a:ext uri="{FF2B5EF4-FFF2-40B4-BE49-F238E27FC236}">
                <a16:creationId xmlns:a16="http://schemas.microsoft.com/office/drawing/2014/main" id="{A46F43B9-182E-4272-86B5-59299A73F8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1E46AEA-969A-4295-9FD5-42E78FE55E5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42038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0434CE-9407-4B7E-BE12-BC1B2D5177B1}"/>
              </a:ext>
            </a:extLst>
          </p:cNvPr>
          <p:cNvSpPr>
            <a:spLocks noGrp="1"/>
          </p:cNvSpPr>
          <p:nvPr>
            <p:ph type="dt" sz="half" idx="10"/>
          </p:nvPr>
        </p:nvSpPr>
        <p:spPr/>
        <p:txBody>
          <a:bodyPr/>
          <a:lstStyle/>
          <a:p>
            <a:fld id="{11851EEF-25C9-4B51-9A73-58300CE75925}" type="datetime1">
              <a:rPr lang="en-US" smtClean="0"/>
              <a:t>3/23/21</a:t>
            </a:fld>
            <a:endParaRPr lang="en-US"/>
          </a:p>
        </p:txBody>
      </p:sp>
      <p:sp>
        <p:nvSpPr>
          <p:cNvPr id="3" name="Footer Placeholder 2">
            <a:extLst>
              <a:ext uri="{FF2B5EF4-FFF2-40B4-BE49-F238E27FC236}">
                <a16:creationId xmlns:a16="http://schemas.microsoft.com/office/drawing/2014/main" id="{6AD44885-5BB3-4EE3-A536-1E1D6E9234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563D4EF-3098-4185-A579-9ED2D61E831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175657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7C7F3-F901-4AE4-A5EE-E7B938A35B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A3CA04F9-AEFC-452A-B313-8827D63386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232AA278-3A8E-43DA-94E9-2361309252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9521D-5BCF-4908-9528-9D1CED7B6DCC}"/>
              </a:ext>
            </a:extLst>
          </p:cNvPr>
          <p:cNvSpPr>
            <a:spLocks noGrp="1"/>
          </p:cNvSpPr>
          <p:nvPr>
            <p:ph type="dt" sz="half" idx="10"/>
          </p:nvPr>
        </p:nvSpPr>
        <p:spPr/>
        <p:txBody>
          <a:bodyPr/>
          <a:lstStyle/>
          <a:p>
            <a:fld id="{8786A735-EC4C-4661-9B3B-5C5945272E78}" type="datetime1">
              <a:rPr lang="en-US" smtClean="0"/>
              <a:t>3/23/21</a:t>
            </a:fld>
            <a:endParaRPr lang="en-US" dirty="0"/>
          </a:p>
        </p:txBody>
      </p:sp>
      <p:sp>
        <p:nvSpPr>
          <p:cNvPr id="6" name="Footer Placeholder 5">
            <a:extLst>
              <a:ext uri="{FF2B5EF4-FFF2-40B4-BE49-F238E27FC236}">
                <a16:creationId xmlns:a16="http://schemas.microsoft.com/office/drawing/2014/main" id="{544589CE-FE94-4182-A87B-53DF0A1EA7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3C87A-71EA-46CE-910F-F0D052195E9D}"/>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833080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E7380-FEF8-4774-A9E7-75914167E7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2EB32127-FE29-444E-B24F-2DD423119B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187B6EE4-F53C-4F30-978C-06A295479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DEE78B-5CF3-423D-9108-2F4B7C0B6DCA}"/>
              </a:ext>
            </a:extLst>
          </p:cNvPr>
          <p:cNvSpPr>
            <a:spLocks noGrp="1"/>
          </p:cNvSpPr>
          <p:nvPr>
            <p:ph type="dt" sz="half" idx="10"/>
          </p:nvPr>
        </p:nvSpPr>
        <p:spPr/>
        <p:txBody>
          <a:bodyPr/>
          <a:lstStyle/>
          <a:p>
            <a:fld id="{3870F561-D438-4098-BADA-2E03AF769C3E}" type="datetime1">
              <a:rPr lang="en-US" smtClean="0"/>
              <a:t>3/23/21</a:t>
            </a:fld>
            <a:endParaRPr lang="en-US"/>
          </a:p>
        </p:txBody>
      </p:sp>
      <p:sp>
        <p:nvSpPr>
          <p:cNvPr id="6" name="Footer Placeholder 5">
            <a:extLst>
              <a:ext uri="{FF2B5EF4-FFF2-40B4-BE49-F238E27FC236}">
                <a16:creationId xmlns:a16="http://schemas.microsoft.com/office/drawing/2014/main" id="{04B0F736-9AC1-437B-8CC7-128EE3C013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167A31-67D4-4861-B525-CB8352E8295D}"/>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0013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72FA5C-B8E6-4497-8638-F573E2CA14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AE8927F1-069B-4BDD-9DFA-B746B5E8F9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24A69AA2-94E8-4A11-B37D-701D6180CE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2C9DF-8174-4149-911F-7D2D6FE1DCB3}" type="datetime1">
              <a:rPr lang="en-US" smtClean="0"/>
              <a:t>3/23/21</a:t>
            </a:fld>
            <a:endParaRPr lang="en-US"/>
          </a:p>
        </p:txBody>
      </p:sp>
      <p:sp>
        <p:nvSpPr>
          <p:cNvPr id="5" name="Footer Placeholder 4">
            <a:extLst>
              <a:ext uri="{FF2B5EF4-FFF2-40B4-BE49-F238E27FC236}">
                <a16:creationId xmlns:a16="http://schemas.microsoft.com/office/drawing/2014/main" id="{D9AF0D65-87CD-4722-8304-003FBD4C3A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9F6E70-95BF-400A-8B59-77D65872DE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833450146"/>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notesSlide" Target="../notesSlides/notesSlide10.xml"/><Relationship Id="rId7"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22.png"/><Relationship Id="rId5" Type="http://schemas.openxmlformats.org/officeDocument/2006/relationships/image" Target="../media/image13.sv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notesSlide" Target="../notesSlides/notesSlide13.xml"/><Relationship Id="rId7"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notesSlide" Target="../notesSlides/notesSlide14.xml"/><Relationship Id="rId7"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 Id="rId9" Type="http://schemas.openxmlformats.org/officeDocument/2006/relationships/image" Target="../media/image24.png"/></Relationships>
</file>

<file path=ppt/slides/_rels/slide15.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notesSlide" Target="../notesSlides/notesSlide15.xml"/><Relationship Id="rId7" Type="http://schemas.openxmlformats.org/officeDocument/2006/relationships/image" Target="../media/image26.png"/><Relationship Id="rId2" Type="http://schemas.openxmlformats.org/officeDocument/2006/relationships/slideLayout" Target="../slideLayouts/slideLayout2.xml"/><Relationship Id="rId1" Type="http://schemas.openxmlformats.org/officeDocument/2006/relationships/tags" Target="../tags/tag12.xml"/><Relationship Id="rId6" Type="http://schemas.openxmlformats.org/officeDocument/2006/relationships/image" Target="../media/image25.png"/><Relationship Id="rId5" Type="http://schemas.openxmlformats.org/officeDocument/2006/relationships/image" Target="../media/image13.svg"/><Relationship Id="rId10" Type="http://schemas.openxmlformats.org/officeDocument/2006/relationships/image" Target="../media/image16.svg"/><Relationship Id="rId4" Type="http://schemas.openxmlformats.org/officeDocument/2006/relationships/image" Target="../media/image12.png"/><Relationship Id="rId9" Type="http://schemas.openxmlformats.org/officeDocument/2006/relationships/image" Target="../media/image15.png"/></Relationships>
</file>

<file path=ppt/slides/_rels/slide16.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notesSlide" Target="../notesSlides/notesSlide16.xml"/><Relationship Id="rId7" Type="http://schemas.openxmlformats.org/officeDocument/2006/relationships/image" Target="../media/image25.png"/><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21.svg"/><Relationship Id="rId5" Type="http://schemas.openxmlformats.org/officeDocument/2006/relationships/image" Target="../media/image20.png"/><Relationship Id="rId10" Type="http://schemas.openxmlformats.org/officeDocument/2006/relationships/image" Target="../media/image16.svg"/><Relationship Id="rId4" Type="http://schemas.openxmlformats.org/officeDocument/2006/relationships/image" Target="../media/image28.png"/><Relationship Id="rId9"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1.tiff"/></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notesSlide" Target="../notesSlides/notesSlide2.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5.jpe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16.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17.xml"/><Relationship Id="rId4" Type="http://schemas.openxmlformats.org/officeDocument/2006/relationships/image" Target="../media/image18.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18.xml"/><Relationship Id="rId6" Type="http://schemas.openxmlformats.org/officeDocument/2006/relationships/image" Target="../media/image34.gif"/><Relationship Id="rId5" Type="http://schemas.openxmlformats.org/officeDocument/2006/relationships/image" Target="../media/image21.sv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ags" Target="../tags/tag19.xml"/><Relationship Id="rId6" Type="http://schemas.openxmlformats.org/officeDocument/2006/relationships/image" Target="../media/image34.gif"/><Relationship Id="rId5" Type="http://schemas.openxmlformats.org/officeDocument/2006/relationships/image" Target="../media/image21.sv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chart" Target="../charts/chart1.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notesSlide" Target="../notesSlides/notesSlide5.xml"/><Relationship Id="rId7"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19.png"/><Relationship Id="rId5" Type="http://schemas.openxmlformats.org/officeDocument/2006/relationships/image" Target="../media/image18.jpe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notesSlide" Target="../notesSlides/notesSlide7.xml"/><Relationship Id="rId7"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2.pn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3.gif"/><Relationship Id="rId5" Type="http://schemas.openxmlformats.org/officeDocument/2006/relationships/image" Target="../media/image22.png"/><Relationship Id="rId4" Type="http://schemas.openxmlformats.org/officeDocument/2006/relationships/image" Target="../media/image13.svg"/></Relationships>
</file>

<file path=ppt/slides/_rels/slide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notesSlide" Target="../notesSlides/notesSlide9.xml"/><Relationship Id="rId7"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22.png"/><Relationship Id="rId5" Type="http://schemas.openxmlformats.org/officeDocument/2006/relationships/image" Target="../media/image13.sv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69440CA-C4C6-4D0D-808C-201FF26F47D3}"/>
              </a:ext>
            </a:extLst>
          </p:cNvPr>
          <p:cNvSpPr/>
          <p:nvPr/>
        </p:nvSpPr>
        <p:spPr>
          <a:xfrm>
            <a:off x="0" y="0"/>
            <a:ext cx="12192000" cy="37703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p:cNvSpPr>
            <a:spLocks noGrp="1"/>
          </p:cNvSpPr>
          <p:nvPr>
            <p:ph type="ctrTitle"/>
          </p:nvPr>
        </p:nvSpPr>
        <p:spPr>
          <a:xfrm>
            <a:off x="-479313" y="252776"/>
            <a:ext cx="12828104" cy="3253332"/>
          </a:xfrm>
        </p:spPr>
        <p:txBody>
          <a:bodyPr>
            <a:noAutofit/>
          </a:bodyPr>
          <a:lstStyle/>
          <a:p>
            <a:r>
              <a:rPr lang="en-IN" sz="4800" b="1" dirty="0">
                <a:solidFill>
                  <a:schemeClr val="bg1"/>
                </a:solidFill>
              </a:rPr>
              <a:t>Debugging Transient Faults in Data </a:t>
            </a:r>
            <a:r>
              <a:rPr lang="en-IN" sz="4800" b="1" dirty="0" err="1">
                <a:solidFill>
                  <a:schemeClr val="bg1"/>
                </a:solidFill>
              </a:rPr>
              <a:t>Center</a:t>
            </a:r>
            <a:r>
              <a:rPr lang="en-IN" sz="4800" b="1" dirty="0">
                <a:solidFill>
                  <a:schemeClr val="bg1"/>
                </a:solidFill>
              </a:rPr>
              <a:t> Networks using </a:t>
            </a:r>
            <a:br>
              <a:rPr lang="en-IN" sz="4800" b="1" dirty="0">
                <a:solidFill>
                  <a:schemeClr val="bg1"/>
                </a:solidFill>
              </a:rPr>
            </a:br>
            <a:r>
              <a:rPr lang="en-IN" sz="4800" b="1" dirty="0">
                <a:solidFill>
                  <a:schemeClr val="bg1"/>
                </a:solidFill>
              </a:rPr>
              <a:t>“</a:t>
            </a:r>
            <a:r>
              <a:rPr lang="en-IN" sz="4800" b="1" i="1" dirty="0">
                <a:solidFill>
                  <a:schemeClr val="accent4"/>
                </a:solidFill>
              </a:rPr>
              <a:t>Synchronized Network-wide Packet Histories</a:t>
            </a:r>
            <a:r>
              <a:rPr lang="en-IN" sz="4800" b="1" i="1" dirty="0">
                <a:solidFill>
                  <a:schemeClr val="bg1"/>
                </a:solidFill>
              </a:rPr>
              <a:t>”</a:t>
            </a:r>
            <a:endParaRPr lang="en-US" sz="4000" b="1" i="1" dirty="0">
              <a:solidFill>
                <a:schemeClr val="bg1"/>
              </a:solidFill>
            </a:endParaRPr>
          </a:p>
        </p:txBody>
      </p:sp>
      <p:pic>
        <p:nvPicPr>
          <p:cNvPr id="7" name="Picture 6">
            <a:extLst>
              <a:ext uri="{FF2B5EF4-FFF2-40B4-BE49-F238E27FC236}">
                <a16:creationId xmlns:a16="http://schemas.microsoft.com/office/drawing/2014/main" id="{5AF9DA37-BF25-4768-B612-168A6295760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6614" b="19649"/>
          <a:stretch/>
        </p:blipFill>
        <p:spPr>
          <a:xfrm>
            <a:off x="5431494" y="5243198"/>
            <a:ext cx="3960498" cy="1565415"/>
          </a:xfrm>
          <a:prstGeom prst="rect">
            <a:avLst/>
          </a:prstGeom>
        </p:spPr>
      </p:pic>
      <p:sp>
        <p:nvSpPr>
          <p:cNvPr id="9" name="Subtitle 2">
            <a:extLst>
              <a:ext uri="{FF2B5EF4-FFF2-40B4-BE49-F238E27FC236}">
                <a16:creationId xmlns:a16="http://schemas.microsoft.com/office/drawing/2014/main" id="{CD6850C6-60A3-4E2F-9ACF-B938F1086AAE}"/>
              </a:ext>
            </a:extLst>
          </p:cNvPr>
          <p:cNvSpPr>
            <a:spLocks noGrp="1"/>
          </p:cNvSpPr>
          <p:nvPr>
            <p:ph type="subTitle" idx="1"/>
          </p:nvPr>
        </p:nvSpPr>
        <p:spPr>
          <a:xfrm>
            <a:off x="-72887" y="3770361"/>
            <a:ext cx="12337774" cy="976517"/>
          </a:xfrm>
        </p:spPr>
        <p:txBody>
          <a:bodyPr vert="horz" lIns="91440" tIns="45720" rIns="91440" bIns="45720" rtlCol="0" anchor="t">
            <a:noAutofit/>
          </a:bodyPr>
          <a:lstStyle/>
          <a:p>
            <a:r>
              <a:rPr lang="en-SG" sz="2800" b="1" dirty="0">
                <a:solidFill>
                  <a:srgbClr val="002060"/>
                </a:solidFill>
              </a:rPr>
              <a:t>Pravein Govindan Kannan      Nishant </a:t>
            </a:r>
            <a:r>
              <a:rPr lang="en-SG" sz="2800" b="1" dirty="0" err="1">
                <a:solidFill>
                  <a:srgbClr val="002060"/>
                </a:solidFill>
              </a:rPr>
              <a:t>Budhdev</a:t>
            </a:r>
            <a:r>
              <a:rPr lang="en-SG" sz="2800" b="1" dirty="0">
                <a:solidFill>
                  <a:srgbClr val="002060"/>
                </a:solidFill>
              </a:rPr>
              <a:t>       Raj Joshi          Mun Choon Chan</a:t>
            </a:r>
            <a:br>
              <a:rPr lang="en-SG" b="1" dirty="0">
                <a:solidFill>
                  <a:srgbClr val="002060"/>
                </a:solidFill>
              </a:rPr>
            </a:br>
            <a:endParaRPr lang="en-SG" b="1" dirty="0">
              <a:solidFill>
                <a:srgbClr val="002060"/>
              </a:solidFill>
            </a:endParaRPr>
          </a:p>
        </p:txBody>
      </p:sp>
      <p:pic>
        <p:nvPicPr>
          <p:cNvPr id="1026" name="Picture 2" descr="OAEI 2017::IBM Research Sponsorship">
            <a:extLst>
              <a:ext uri="{FF2B5EF4-FFF2-40B4-BE49-F238E27FC236}">
                <a16:creationId xmlns:a16="http://schemas.microsoft.com/office/drawing/2014/main" id="{FF896155-FB4B-984D-8A17-D37D32080B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1106" y="5639947"/>
            <a:ext cx="3577535" cy="7719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0412962"/>
      </p:ext>
    </p:extLst>
  </p:cSld>
  <p:clrMapOvr>
    <a:masterClrMapping/>
  </p:clrMapOvr>
  <mc:AlternateContent xmlns:mc="http://schemas.openxmlformats.org/markup-compatibility/2006" xmlns:p14="http://schemas.microsoft.com/office/powerpoint/2010/main">
    <mc:Choice Requires="p14">
      <p:transition spd="slow" p14:dur="2000" advTm="19302"/>
    </mc:Choice>
    <mc:Fallback xmlns="">
      <p:transition spd="slow" advTm="1930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Rounded Corners 3">
            <a:extLst>
              <a:ext uri="{FF2B5EF4-FFF2-40B4-BE49-F238E27FC236}">
                <a16:creationId xmlns:a16="http://schemas.microsoft.com/office/drawing/2014/main" id="{E3A11088-0631-7D45-A186-A375A1CF5122}"/>
              </a:ext>
            </a:extLst>
          </p:cNvPr>
          <p:cNvSpPr/>
          <p:nvPr/>
        </p:nvSpPr>
        <p:spPr>
          <a:xfrm>
            <a:off x="0" y="3598"/>
            <a:ext cx="4647651" cy="2987566"/>
          </a:xfrm>
          <a:prstGeom prst="roundRect">
            <a:avLst/>
          </a:prstGeom>
          <a:solidFill>
            <a:srgbClr val="4472C4">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3" name="Content Placeholder 2">
            <a:extLst>
              <a:ext uri="{FF2B5EF4-FFF2-40B4-BE49-F238E27FC236}">
                <a16:creationId xmlns:a16="http://schemas.microsoft.com/office/drawing/2014/main" id="{32652B32-54A6-4A16-A6AB-2B0B2F770225}"/>
              </a:ext>
            </a:extLst>
          </p:cNvPr>
          <p:cNvSpPr>
            <a:spLocks noGrp="1"/>
          </p:cNvSpPr>
          <p:nvPr>
            <p:ph idx="1"/>
          </p:nvPr>
        </p:nvSpPr>
        <p:spPr>
          <a:xfrm>
            <a:off x="6322882" y="2160343"/>
            <a:ext cx="4335160" cy="1078590"/>
          </a:xfrm>
        </p:spPr>
        <p:txBody>
          <a:bodyPr>
            <a:normAutofit/>
          </a:bodyPr>
          <a:lstStyle/>
          <a:p>
            <a:pPr marL="0" indent="0">
              <a:buNone/>
            </a:pPr>
            <a:r>
              <a:rPr lang="en-SG" sz="2600" b="1" i="1" dirty="0"/>
              <a:t>In-band Network Telemetry </a:t>
            </a:r>
          </a:p>
          <a:p>
            <a:pPr marL="0" indent="0">
              <a:buNone/>
            </a:pPr>
            <a:r>
              <a:rPr lang="en-SG" sz="2600" b="1" i="1" dirty="0"/>
              <a:t>                   [INT]</a:t>
            </a:r>
          </a:p>
        </p:txBody>
      </p:sp>
      <p:cxnSp>
        <p:nvCxnSpPr>
          <p:cNvPr id="8" name="Straight Connector 5"/>
          <p:cNvCxnSpPr/>
          <p:nvPr/>
        </p:nvCxnSpPr>
        <p:spPr>
          <a:xfrm>
            <a:off x="6984274" y="5129349"/>
            <a:ext cx="1097280" cy="0"/>
          </a:xfrm>
          <a:prstGeom prst="line">
            <a:avLst/>
          </a:prstGeom>
        </p:spPr>
        <p:style>
          <a:lnRef idx="3">
            <a:schemeClr val="dk1"/>
          </a:lnRef>
          <a:fillRef idx="0">
            <a:schemeClr val="dk1"/>
          </a:fillRef>
          <a:effectRef idx="2">
            <a:schemeClr val="dk1"/>
          </a:effectRef>
          <a:fontRef idx="minor">
            <a:schemeClr val="tx1"/>
          </a:fontRef>
        </p:style>
      </p:cxnSp>
      <p:pic>
        <p:nvPicPr>
          <p:cNvPr id="9" name="Graphic 4">
            <a:extLst>
              <a:ext uri="{FF2B5EF4-FFF2-40B4-BE49-F238E27FC236}">
                <a16:creationId xmlns:a16="http://schemas.microsoft.com/office/drawing/2014/main" id="{E6A28785-2D96-4B7F-B67A-BF947357B88C}"/>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959224" y="4805166"/>
            <a:ext cx="2378054" cy="586563"/>
          </a:xfrm>
          <a:prstGeom prst="rect">
            <a:avLst/>
          </a:prstGeom>
        </p:spPr>
      </p:pic>
      <p:pic>
        <p:nvPicPr>
          <p:cNvPr id="10" name="Graphic 4">
            <a:extLst>
              <a:ext uri="{FF2B5EF4-FFF2-40B4-BE49-F238E27FC236}">
                <a16:creationId xmlns:a16="http://schemas.microsoft.com/office/drawing/2014/main" id="{E6A28785-2D96-4B7F-B67A-BF947357B88C}"/>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750321" y="4805165"/>
            <a:ext cx="2378054" cy="586563"/>
          </a:xfrm>
          <a:prstGeom prst="rect">
            <a:avLst/>
          </a:prstGeom>
        </p:spPr>
      </p:pic>
      <p:sp>
        <p:nvSpPr>
          <p:cNvPr id="11" name="Rectangle: Rounded Corners 71">
            <a:extLst>
              <a:ext uri="{FF2B5EF4-FFF2-40B4-BE49-F238E27FC236}">
                <a16:creationId xmlns:a16="http://schemas.microsoft.com/office/drawing/2014/main" id="{35D80F3C-11D5-4456-AE02-F5AD3868EBF6}"/>
              </a:ext>
            </a:extLst>
          </p:cNvPr>
          <p:cNvSpPr/>
          <p:nvPr/>
        </p:nvSpPr>
        <p:spPr>
          <a:xfrm>
            <a:off x="4647651" y="5017589"/>
            <a:ext cx="311573" cy="2235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Rectangle: Rounded Corners 71">
            <a:extLst>
              <a:ext uri="{FF2B5EF4-FFF2-40B4-BE49-F238E27FC236}">
                <a16:creationId xmlns:a16="http://schemas.microsoft.com/office/drawing/2014/main" id="{35D80F3C-11D5-4456-AE02-F5AD3868EBF6}"/>
              </a:ext>
            </a:extLst>
          </p:cNvPr>
          <p:cNvSpPr/>
          <p:nvPr/>
        </p:nvSpPr>
        <p:spPr>
          <a:xfrm>
            <a:off x="6806521" y="5035895"/>
            <a:ext cx="101683" cy="224464"/>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5" name="Rectangle: Rounded Corners 71">
            <a:extLst>
              <a:ext uri="{FF2B5EF4-FFF2-40B4-BE49-F238E27FC236}">
                <a16:creationId xmlns:a16="http://schemas.microsoft.com/office/drawing/2014/main" id="{35D80F3C-11D5-4456-AE02-F5AD3868EBF6}"/>
              </a:ext>
            </a:extLst>
          </p:cNvPr>
          <p:cNvSpPr/>
          <p:nvPr/>
        </p:nvSpPr>
        <p:spPr>
          <a:xfrm>
            <a:off x="9231641" y="5026270"/>
            <a:ext cx="101683" cy="22446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pic>
        <p:nvPicPr>
          <p:cNvPr id="16" name="Picture 8">
            <a:extLst>
              <a:ext uri="{FF2B5EF4-FFF2-40B4-BE49-F238E27FC236}">
                <a16:creationId xmlns:a16="http://schemas.microsoft.com/office/drawing/2014/main" id="{2686B0AC-F053-47D6-839E-1F62DAD5D064}"/>
              </a:ext>
            </a:extLst>
          </p:cNvPr>
          <p:cNvPicPr>
            <a:picLocks noChangeAspect="1"/>
          </p:cNvPicPr>
          <p:nvPr/>
        </p:nvPicPr>
        <p:blipFill rotWithShape="1">
          <a:blip r:embed="rId6"/>
          <a:srcRect l="1" r="66064" b="58898"/>
          <a:stretch/>
        </p:blipFill>
        <p:spPr>
          <a:xfrm>
            <a:off x="10483411" y="4995407"/>
            <a:ext cx="1278452" cy="286190"/>
          </a:xfrm>
          <a:prstGeom prst="rect">
            <a:avLst/>
          </a:prstGeom>
        </p:spPr>
      </p:pic>
      <p:sp>
        <p:nvSpPr>
          <p:cNvPr id="17" name="Rectangle 16">
            <a:extLst>
              <a:ext uri="{FF2B5EF4-FFF2-40B4-BE49-F238E27FC236}">
                <a16:creationId xmlns:a16="http://schemas.microsoft.com/office/drawing/2014/main" id="{2490BB27-AF0F-4C96-8F9B-E03F3E5552A2}"/>
              </a:ext>
            </a:extLst>
          </p:cNvPr>
          <p:cNvSpPr/>
          <p:nvPr/>
        </p:nvSpPr>
        <p:spPr>
          <a:xfrm>
            <a:off x="9993404" y="5196703"/>
            <a:ext cx="2258466" cy="400110"/>
          </a:xfrm>
          <a:prstGeom prst="rect">
            <a:avLst/>
          </a:prstGeom>
        </p:spPr>
        <p:txBody>
          <a:bodyPr wrap="square">
            <a:spAutoFit/>
          </a:bodyPr>
          <a:lstStyle/>
          <a:p>
            <a:r>
              <a:rPr lang="en-SG" sz="2000" i="1" dirty="0">
                <a:solidFill>
                  <a:srgbClr val="FF0000"/>
                </a:solidFill>
              </a:rPr>
              <a:t>Problem Detected!</a:t>
            </a:r>
          </a:p>
        </p:txBody>
      </p:sp>
      <p:sp>
        <p:nvSpPr>
          <p:cNvPr id="18" name="Content Placeholder 2">
            <a:extLst>
              <a:ext uri="{FF2B5EF4-FFF2-40B4-BE49-F238E27FC236}">
                <a16:creationId xmlns:a16="http://schemas.microsoft.com/office/drawing/2014/main" id="{7E55F0C8-564A-48A9-AA47-803D4137AE07}"/>
              </a:ext>
            </a:extLst>
          </p:cNvPr>
          <p:cNvSpPr txBox="1">
            <a:spLocks/>
          </p:cNvSpPr>
          <p:nvPr/>
        </p:nvSpPr>
        <p:spPr>
          <a:xfrm>
            <a:off x="5745921" y="3339581"/>
            <a:ext cx="4912121" cy="706031"/>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SG" b="1" i="1" dirty="0"/>
              <a:t>Network Faults occur infrequently   [Facebook, IMC’ 18]</a:t>
            </a:r>
          </a:p>
        </p:txBody>
      </p:sp>
      <p:cxnSp>
        <p:nvCxnSpPr>
          <p:cNvPr id="19" name="Straight Connector 5">
            <a:extLst>
              <a:ext uri="{FF2B5EF4-FFF2-40B4-BE49-F238E27FC236}">
                <a16:creationId xmlns:a16="http://schemas.microsoft.com/office/drawing/2014/main" id="{1A833F43-48D1-461C-A0A5-629B2ACF1601}"/>
              </a:ext>
            </a:extLst>
          </p:cNvPr>
          <p:cNvCxnSpPr>
            <a:cxnSpLocks/>
          </p:cNvCxnSpPr>
          <p:nvPr/>
        </p:nvCxnSpPr>
        <p:spPr>
          <a:xfrm>
            <a:off x="9753600" y="5105550"/>
            <a:ext cx="729811" cy="0"/>
          </a:xfrm>
          <a:prstGeom prst="line">
            <a:avLst/>
          </a:prstGeom>
        </p:spPr>
        <p:style>
          <a:lnRef idx="3">
            <a:schemeClr val="dk1"/>
          </a:lnRef>
          <a:fillRef idx="0">
            <a:schemeClr val="dk1"/>
          </a:fillRef>
          <a:effectRef idx="2">
            <a:schemeClr val="dk1"/>
          </a:effectRef>
          <a:fontRef idx="minor">
            <a:schemeClr val="tx1"/>
          </a:fontRef>
        </p:style>
      </p:cxnSp>
      <p:sp>
        <p:nvSpPr>
          <p:cNvPr id="20" name="Rectangle 19">
            <a:extLst>
              <a:ext uri="{FF2B5EF4-FFF2-40B4-BE49-F238E27FC236}">
                <a16:creationId xmlns:a16="http://schemas.microsoft.com/office/drawing/2014/main" id="{38C89B8C-EEF0-406D-9FD9-FA41086FB957}"/>
              </a:ext>
            </a:extLst>
          </p:cNvPr>
          <p:cNvSpPr/>
          <p:nvPr/>
        </p:nvSpPr>
        <p:spPr>
          <a:xfrm>
            <a:off x="5267128" y="5579469"/>
            <a:ext cx="5291962" cy="461665"/>
          </a:xfrm>
          <a:prstGeom prst="rect">
            <a:avLst/>
          </a:prstGeom>
        </p:spPr>
        <p:txBody>
          <a:bodyPr wrap="none">
            <a:spAutoFit/>
          </a:bodyPr>
          <a:lstStyle/>
          <a:p>
            <a:r>
              <a:rPr lang="en-SG" sz="2400" b="1" i="1" dirty="0"/>
              <a:t>	Reactive</a:t>
            </a:r>
            <a:r>
              <a:rPr lang="en-SG" sz="2400" i="1" dirty="0"/>
              <a:t> Approaches </a:t>
            </a:r>
            <a:r>
              <a:rPr lang="en-SG" sz="2400" b="1" i="1" dirty="0"/>
              <a:t>lose History</a:t>
            </a:r>
          </a:p>
        </p:txBody>
      </p:sp>
      <p:sp>
        <p:nvSpPr>
          <p:cNvPr id="21" name="Slide Number Placeholder 2">
            <a:extLst>
              <a:ext uri="{FF2B5EF4-FFF2-40B4-BE49-F238E27FC236}">
                <a16:creationId xmlns:a16="http://schemas.microsoft.com/office/drawing/2014/main" id="{F73FDD09-3FAA-4FC6-B7B6-5EEE66F1CD68}"/>
              </a:ext>
            </a:extLst>
          </p:cNvPr>
          <p:cNvSpPr>
            <a:spLocks noGrp="1"/>
          </p:cNvSpPr>
          <p:nvPr>
            <p:ph type="sldNum" sz="quarter" idx="12"/>
          </p:nvPr>
        </p:nvSpPr>
        <p:spPr>
          <a:xfrm>
            <a:off x="8610600" y="6356350"/>
            <a:ext cx="2743200" cy="365125"/>
          </a:xfrm>
        </p:spPr>
        <p:txBody>
          <a:bodyPr/>
          <a:lstStyle/>
          <a:p>
            <a:fld id="{B2DC25EE-239B-4C5F-AAD1-255A7D5F1EE2}" type="slidenum">
              <a:rPr lang="en-US" smtClean="0"/>
              <a:t>10</a:t>
            </a:fld>
            <a:endParaRPr lang="en-US"/>
          </a:p>
        </p:txBody>
      </p:sp>
      <p:pic>
        <p:nvPicPr>
          <p:cNvPr id="24" name="Picture 2" descr="Image result for visibility images">
            <a:extLst>
              <a:ext uri="{FF2B5EF4-FFF2-40B4-BE49-F238E27FC236}">
                <a16:creationId xmlns:a16="http://schemas.microsoft.com/office/drawing/2014/main" id="{FA81C10B-D09A-8246-9626-0D8F0FFD603B}"/>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87385" y="1218832"/>
            <a:ext cx="1515979" cy="1515979"/>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22E66E2E-FEE1-5A48-A5C1-CCDFEFFD21FA}"/>
              </a:ext>
            </a:extLst>
          </p:cNvPr>
          <p:cNvSpPr/>
          <p:nvPr/>
        </p:nvSpPr>
        <p:spPr>
          <a:xfrm>
            <a:off x="-1817144" y="297158"/>
            <a:ext cx="5525039" cy="523220"/>
          </a:xfrm>
          <a:prstGeom prst="rect">
            <a:avLst/>
          </a:prstGeom>
        </p:spPr>
        <p:txBody>
          <a:bodyPr wrap="square">
            <a:spAutoFit/>
          </a:bodyPr>
          <a:lstStyle/>
          <a:p>
            <a:pPr algn="ctr"/>
            <a:r>
              <a:rPr lang="en-SG" sz="2800" b="1" i="1" dirty="0">
                <a:solidFill>
                  <a:schemeClr val="accent1"/>
                </a:solidFill>
              </a:rPr>
              <a:t>Visibility</a:t>
            </a:r>
          </a:p>
        </p:txBody>
      </p:sp>
      <p:sp>
        <p:nvSpPr>
          <p:cNvPr id="26" name="Rectangle 25">
            <a:extLst>
              <a:ext uri="{FF2B5EF4-FFF2-40B4-BE49-F238E27FC236}">
                <a16:creationId xmlns:a16="http://schemas.microsoft.com/office/drawing/2014/main" id="{3BEAA8C9-7B37-D04B-9665-6575F81E79E7}"/>
              </a:ext>
            </a:extLst>
          </p:cNvPr>
          <p:cNvSpPr/>
          <p:nvPr/>
        </p:nvSpPr>
        <p:spPr>
          <a:xfrm>
            <a:off x="693187" y="297158"/>
            <a:ext cx="5525039" cy="523220"/>
          </a:xfrm>
          <a:prstGeom prst="rect">
            <a:avLst/>
          </a:prstGeom>
        </p:spPr>
        <p:txBody>
          <a:bodyPr wrap="square">
            <a:spAutoFit/>
          </a:bodyPr>
          <a:lstStyle/>
          <a:p>
            <a:pPr algn="ctr"/>
            <a:r>
              <a:rPr lang="en-SG" sz="2800" b="1" i="1" dirty="0">
                <a:solidFill>
                  <a:schemeClr val="accent1"/>
                </a:solidFill>
              </a:rPr>
              <a:t>Retrospection</a:t>
            </a:r>
          </a:p>
        </p:txBody>
      </p:sp>
      <p:pic>
        <p:nvPicPr>
          <p:cNvPr id="27" name="Picture 2" descr="Rewind Time Icons - Download Free Vector Icons | Noun Project">
            <a:extLst>
              <a:ext uri="{FF2B5EF4-FFF2-40B4-BE49-F238E27FC236}">
                <a16:creationId xmlns:a16="http://schemas.microsoft.com/office/drawing/2014/main" id="{BBC2E0BD-3B6B-4749-9D77-2A20D2513C7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782162" y="1298231"/>
            <a:ext cx="1256525" cy="1256525"/>
          </a:xfrm>
          <a:prstGeom prst="rect">
            <a:avLst/>
          </a:prstGeom>
          <a:noFill/>
          <a:extLst>
            <a:ext uri="{909E8E84-426E-40DD-AFC4-6F175D3DCCD1}">
              <a14:hiddenFill xmlns:a14="http://schemas.microsoft.com/office/drawing/2010/main">
                <a:solidFill>
                  <a:srgbClr val="FFFFFF"/>
                </a:solidFill>
              </a14:hiddenFill>
            </a:ext>
          </a:extLst>
        </p:spPr>
      </p:pic>
      <p:sp>
        <p:nvSpPr>
          <p:cNvPr id="6" name="Cross 5">
            <a:extLst>
              <a:ext uri="{FF2B5EF4-FFF2-40B4-BE49-F238E27FC236}">
                <a16:creationId xmlns:a16="http://schemas.microsoft.com/office/drawing/2014/main" id="{B03330D4-2C38-5D4D-AB7E-3D67C6E68773}"/>
              </a:ext>
            </a:extLst>
          </p:cNvPr>
          <p:cNvSpPr/>
          <p:nvPr/>
        </p:nvSpPr>
        <p:spPr>
          <a:xfrm rot="2772841">
            <a:off x="2096310" y="150308"/>
            <a:ext cx="2745402" cy="2671320"/>
          </a:xfrm>
          <a:prstGeom prst="plus">
            <a:avLst>
              <a:gd name="adj" fmla="val 42383"/>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0000"/>
              </a:highlight>
            </a:endParaRPr>
          </a:p>
        </p:txBody>
      </p:sp>
    </p:spTree>
    <p:custDataLst>
      <p:tags r:id="rId1"/>
    </p:custDataLst>
    <p:extLst>
      <p:ext uri="{BB962C8B-B14F-4D97-AF65-F5344CB8AC3E}">
        <p14:creationId xmlns:p14="http://schemas.microsoft.com/office/powerpoint/2010/main" val="1849264487"/>
      </p:ext>
    </p:extLst>
  </p:cSld>
  <p:clrMapOvr>
    <a:masterClrMapping/>
  </p:clrMapOvr>
  <mc:AlternateContent xmlns:mc="http://schemas.openxmlformats.org/markup-compatibility/2006" xmlns:p14="http://schemas.microsoft.com/office/powerpoint/2010/main">
    <mc:Choice Requires="p14">
      <p:transition spd="slow" p14:dur="2000" advTm="40531"/>
    </mc:Choice>
    <mc:Fallback xmlns="">
      <p:transition spd="slow" advTm="4053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grpId="0" nodeType="clickEffect">
                                  <p:stCondLst>
                                    <p:cond delay="0"/>
                                  </p:stCondLst>
                                  <p:childTnLst>
                                    <p:animMotion origin="layout" path="M -4.16667E-7 3.33333E-6 L 0.15143 0.00254 " pathEditMode="relative" rAng="0" ptsTypes="AA">
                                      <p:cBhvr>
                                        <p:cTn id="14" dur="1000" fill="hold"/>
                                        <p:tgtEl>
                                          <p:spTgt spid="11"/>
                                        </p:tgtEl>
                                        <p:attrNameLst>
                                          <p:attrName>ppt_x</p:attrName>
                                          <p:attrName>ppt_y</p:attrName>
                                        </p:attrNameLst>
                                      </p:cBhvr>
                                      <p:rCtr x="7565" y="116"/>
                                    </p:animMotion>
                                  </p:childTnLst>
                                </p:cTn>
                              </p:par>
                            </p:childTnLst>
                          </p:cTn>
                        </p:par>
                        <p:par>
                          <p:cTn id="15" fill="hold">
                            <p:stCondLst>
                              <p:cond delay="1000"/>
                            </p:stCondLst>
                            <p:childTnLst>
                              <p:par>
                                <p:cTn id="16" presetID="1" presetClass="entr" presetSubtype="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childTnLst>
                                </p:cTn>
                              </p:par>
                            </p:childTnLst>
                          </p:cTn>
                        </p:par>
                        <p:par>
                          <p:cTn id="18" fill="hold">
                            <p:stCondLst>
                              <p:cond delay="1000"/>
                            </p:stCondLst>
                            <p:childTnLst>
                              <p:par>
                                <p:cTn id="19" presetID="0" presetClass="path" presetSubtype="0" accel="50000" decel="50000" fill="hold" grpId="1" nodeType="afterEffect">
                                  <p:stCondLst>
                                    <p:cond delay="0"/>
                                  </p:stCondLst>
                                  <p:childTnLst>
                                    <p:animMotion origin="layout" path="M 0.15182 0.00254 L 0.33971 0.00254 " pathEditMode="relative" rAng="0" ptsTypes="AA">
                                      <p:cBhvr>
                                        <p:cTn id="20" dur="1000" fill="hold"/>
                                        <p:tgtEl>
                                          <p:spTgt spid="11"/>
                                        </p:tgtEl>
                                        <p:attrNameLst>
                                          <p:attrName>ppt_x</p:attrName>
                                          <p:attrName>ppt_y</p:attrName>
                                        </p:attrNameLst>
                                      </p:cBhvr>
                                      <p:rCtr x="9388" y="0"/>
                                    </p:animMotion>
                                  </p:childTnLst>
                                </p:cTn>
                              </p:par>
                              <p:par>
                                <p:cTn id="21" presetID="0" presetClass="path" presetSubtype="0" accel="50000" decel="50000" fill="hold" grpId="1" nodeType="withEffect">
                                  <p:stCondLst>
                                    <p:cond delay="0"/>
                                  </p:stCondLst>
                                  <p:childTnLst>
                                    <p:animMotion origin="layout" path="M -0.00156 -4.44444E-6 L 0.19023 -0.00138 " pathEditMode="relative" rAng="0" ptsTypes="AA">
                                      <p:cBhvr>
                                        <p:cTn id="22" dur="1000" fill="hold"/>
                                        <p:tgtEl>
                                          <p:spTgt spid="12"/>
                                        </p:tgtEl>
                                        <p:attrNameLst>
                                          <p:attrName>ppt_x</p:attrName>
                                          <p:attrName>ppt_y</p:attrName>
                                        </p:attrNameLst>
                                      </p:cBhvr>
                                      <p:rCtr x="9583" y="-69"/>
                                    </p:animMotion>
                                  </p:childTnLst>
                                </p:cTn>
                              </p:par>
                            </p:childTnLst>
                          </p:cTn>
                        </p:par>
                        <p:par>
                          <p:cTn id="23" fill="hold">
                            <p:stCondLst>
                              <p:cond delay="2000"/>
                            </p:stCondLst>
                            <p:childTnLst>
                              <p:par>
                                <p:cTn id="24" presetID="1" presetClass="entr" presetSubtype="0"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childTnLst>
                                </p:cTn>
                              </p:par>
                            </p:childTnLst>
                          </p:cTn>
                        </p:par>
                        <p:par>
                          <p:cTn id="26" fill="hold">
                            <p:stCondLst>
                              <p:cond delay="2000"/>
                            </p:stCondLst>
                            <p:childTnLst>
                              <p:par>
                                <p:cTn id="27" presetID="0" presetClass="path" presetSubtype="0" accel="50000" decel="50000" fill="hold" grpId="2" nodeType="afterEffect">
                                  <p:stCondLst>
                                    <p:cond delay="0"/>
                                  </p:stCondLst>
                                  <p:childTnLst>
                                    <p:animMotion origin="layout" path="M 0.34596 0.00254 L 0.49102 3.33333E-6 " pathEditMode="relative" rAng="0" ptsTypes="AA">
                                      <p:cBhvr>
                                        <p:cTn id="28" dur="1000" fill="hold"/>
                                        <p:tgtEl>
                                          <p:spTgt spid="11"/>
                                        </p:tgtEl>
                                        <p:attrNameLst>
                                          <p:attrName>ppt_x</p:attrName>
                                          <p:attrName>ppt_y</p:attrName>
                                        </p:attrNameLst>
                                      </p:cBhvr>
                                      <p:rCtr x="7253" y="-139"/>
                                    </p:animMotion>
                                  </p:childTnLst>
                                </p:cTn>
                              </p:par>
                              <p:par>
                                <p:cTn id="29" presetID="0" presetClass="path" presetSubtype="0" accel="50000" decel="50000" fill="hold" grpId="2" nodeType="withEffect">
                                  <p:stCondLst>
                                    <p:cond delay="0"/>
                                  </p:stCondLst>
                                  <p:childTnLst>
                                    <p:animMotion origin="layout" path="M 0.18906 -0.00115 L 0.33438 -0.00254 " pathEditMode="relative" rAng="0" ptsTypes="AA">
                                      <p:cBhvr>
                                        <p:cTn id="30" dur="1000" fill="hold"/>
                                        <p:tgtEl>
                                          <p:spTgt spid="12"/>
                                        </p:tgtEl>
                                        <p:attrNameLst>
                                          <p:attrName>ppt_x</p:attrName>
                                          <p:attrName>ppt_y</p:attrName>
                                        </p:attrNameLst>
                                      </p:cBhvr>
                                      <p:rCtr x="7266" y="-69"/>
                                    </p:animMotion>
                                  </p:childTnLst>
                                </p:cTn>
                              </p:par>
                              <p:par>
                                <p:cTn id="31" presetID="0" presetClass="path" presetSubtype="0" accel="50000" decel="50000" fill="hold" grpId="1" nodeType="withEffect">
                                  <p:stCondLst>
                                    <p:cond delay="0"/>
                                  </p:stCondLst>
                                  <p:childTnLst>
                                    <p:animMotion origin="layout" path="M -0.00469 4.44444E-6 L 0.14258 -0.00139 " pathEditMode="relative" rAng="0" ptsTypes="AA">
                                      <p:cBhvr>
                                        <p:cTn id="32" dur="1000" fill="hold"/>
                                        <p:tgtEl>
                                          <p:spTgt spid="15"/>
                                        </p:tgtEl>
                                        <p:attrNameLst>
                                          <p:attrName>ppt_x</p:attrName>
                                          <p:attrName>ppt_y</p:attrName>
                                        </p:attrNameLst>
                                      </p:cBhvr>
                                      <p:rCtr x="7357" y="-69"/>
                                    </p:animMotion>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checkerboard(across)">
                                      <p:cBhvr>
                                        <p:cTn id="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1" grpId="2" animBg="1"/>
      <p:bldP spid="12" grpId="0" animBg="1"/>
      <p:bldP spid="12" grpId="1" animBg="1"/>
      <p:bldP spid="12" grpId="2" animBg="1"/>
      <p:bldP spid="15" grpId="0" animBg="1"/>
      <p:bldP spid="15" grpId="1" animBg="1"/>
      <p:bldP spid="17" grpId="0"/>
      <p:bldP spid="18" grpId="0"/>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54509-E108-443D-85C1-AF8EBB22EB9B}"/>
              </a:ext>
            </a:extLst>
          </p:cNvPr>
          <p:cNvSpPr>
            <a:spLocks noGrp="1"/>
          </p:cNvSpPr>
          <p:nvPr>
            <p:ph type="title"/>
          </p:nvPr>
        </p:nvSpPr>
        <p:spPr/>
        <p:txBody>
          <a:bodyPr/>
          <a:lstStyle/>
          <a:p>
            <a:r>
              <a:rPr lang="en-SG" dirty="0"/>
              <a:t>How do we solve? : An Outline</a:t>
            </a:r>
          </a:p>
        </p:txBody>
      </p:sp>
      <p:pic>
        <p:nvPicPr>
          <p:cNvPr id="1026" name="Picture 2" descr="Image result for visibility images">
            <a:extLst>
              <a:ext uri="{FF2B5EF4-FFF2-40B4-BE49-F238E27FC236}">
                <a16:creationId xmlns:a16="http://schemas.microsoft.com/office/drawing/2014/main" id="{6ABE1293-AAF5-44C2-97CD-481D922F0D9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39154" y="2772899"/>
            <a:ext cx="1515979" cy="151597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orrelation icon">
            <a:extLst>
              <a:ext uri="{FF2B5EF4-FFF2-40B4-BE49-F238E27FC236}">
                <a16:creationId xmlns:a16="http://schemas.microsoft.com/office/drawing/2014/main" id="{40FAEC1C-0DD6-4EA2-947C-07789DD7428A}"/>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338511" y="2805332"/>
            <a:ext cx="1586957" cy="158695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701E2917-67E4-43EB-8C23-79D26C16DB47}"/>
              </a:ext>
            </a:extLst>
          </p:cNvPr>
          <p:cNvSpPr/>
          <p:nvPr/>
        </p:nvSpPr>
        <p:spPr>
          <a:xfrm>
            <a:off x="9202892" y="1851225"/>
            <a:ext cx="1858201" cy="523220"/>
          </a:xfrm>
          <a:prstGeom prst="rect">
            <a:avLst/>
          </a:prstGeom>
        </p:spPr>
        <p:txBody>
          <a:bodyPr wrap="none">
            <a:spAutoFit/>
          </a:bodyPr>
          <a:lstStyle/>
          <a:p>
            <a:pPr algn="ctr"/>
            <a:r>
              <a:rPr lang="en-SG" sz="2800" b="1" i="1" dirty="0">
                <a:solidFill>
                  <a:schemeClr val="accent1"/>
                </a:solidFill>
              </a:rPr>
              <a:t>Correlation</a:t>
            </a:r>
          </a:p>
        </p:txBody>
      </p:sp>
      <p:sp>
        <p:nvSpPr>
          <p:cNvPr id="7" name="Rectangle 6">
            <a:extLst>
              <a:ext uri="{FF2B5EF4-FFF2-40B4-BE49-F238E27FC236}">
                <a16:creationId xmlns:a16="http://schemas.microsoft.com/office/drawing/2014/main" id="{D742E85B-E9A2-4E1B-85BA-51E8C1FBB692}"/>
              </a:ext>
            </a:extLst>
          </p:cNvPr>
          <p:cNvSpPr/>
          <p:nvPr/>
        </p:nvSpPr>
        <p:spPr>
          <a:xfrm>
            <a:off x="-965377" y="1838416"/>
            <a:ext cx="5525039" cy="523220"/>
          </a:xfrm>
          <a:prstGeom prst="rect">
            <a:avLst/>
          </a:prstGeom>
        </p:spPr>
        <p:txBody>
          <a:bodyPr wrap="square">
            <a:spAutoFit/>
          </a:bodyPr>
          <a:lstStyle/>
          <a:p>
            <a:pPr algn="ctr"/>
            <a:r>
              <a:rPr lang="en-SG" sz="2800" b="1" i="1" dirty="0">
                <a:solidFill>
                  <a:schemeClr val="accent1"/>
                </a:solidFill>
              </a:rPr>
              <a:t>Visibility</a:t>
            </a:r>
          </a:p>
        </p:txBody>
      </p:sp>
      <p:sp>
        <p:nvSpPr>
          <p:cNvPr id="12" name="Slide Number Placeholder 2">
            <a:extLst>
              <a:ext uri="{FF2B5EF4-FFF2-40B4-BE49-F238E27FC236}">
                <a16:creationId xmlns:a16="http://schemas.microsoft.com/office/drawing/2014/main" id="{99772BB6-2B8B-4AC9-AE7F-80BD3A43FFB5}"/>
              </a:ext>
            </a:extLst>
          </p:cNvPr>
          <p:cNvSpPr>
            <a:spLocks noGrp="1"/>
          </p:cNvSpPr>
          <p:nvPr>
            <p:ph type="sldNum" sz="quarter" idx="12"/>
          </p:nvPr>
        </p:nvSpPr>
        <p:spPr>
          <a:xfrm>
            <a:off x="8610600" y="6451157"/>
            <a:ext cx="2743200" cy="365125"/>
          </a:xfrm>
        </p:spPr>
        <p:txBody>
          <a:bodyPr/>
          <a:lstStyle/>
          <a:p>
            <a:fld id="{B2DC25EE-239B-4C5F-AAD1-255A7D5F1EE2}" type="slidenum">
              <a:rPr lang="en-US" smtClean="0"/>
              <a:t>11</a:t>
            </a:fld>
            <a:endParaRPr lang="en-US" dirty="0"/>
          </a:p>
        </p:txBody>
      </p:sp>
      <p:sp>
        <p:nvSpPr>
          <p:cNvPr id="15" name="Rectangle 14">
            <a:extLst>
              <a:ext uri="{FF2B5EF4-FFF2-40B4-BE49-F238E27FC236}">
                <a16:creationId xmlns:a16="http://schemas.microsoft.com/office/drawing/2014/main" id="{74FADD26-5E29-FC4C-9628-535BAAFF31EE}"/>
              </a:ext>
            </a:extLst>
          </p:cNvPr>
          <p:cNvSpPr/>
          <p:nvPr/>
        </p:nvSpPr>
        <p:spPr>
          <a:xfrm>
            <a:off x="3227462" y="1824842"/>
            <a:ext cx="5525039" cy="523220"/>
          </a:xfrm>
          <a:prstGeom prst="rect">
            <a:avLst/>
          </a:prstGeom>
        </p:spPr>
        <p:txBody>
          <a:bodyPr wrap="square">
            <a:spAutoFit/>
          </a:bodyPr>
          <a:lstStyle/>
          <a:p>
            <a:pPr algn="ctr"/>
            <a:r>
              <a:rPr lang="en-SG" sz="2800" b="1" i="1" dirty="0">
                <a:solidFill>
                  <a:schemeClr val="accent1"/>
                </a:solidFill>
              </a:rPr>
              <a:t>Retrospection</a:t>
            </a:r>
          </a:p>
        </p:txBody>
      </p:sp>
      <p:pic>
        <p:nvPicPr>
          <p:cNvPr id="9" name="Picture 2" descr="Rewind Time Icons - Download Free Vector Icons | Noun Project">
            <a:extLst>
              <a:ext uri="{FF2B5EF4-FFF2-40B4-BE49-F238E27FC236}">
                <a16:creationId xmlns:a16="http://schemas.microsoft.com/office/drawing/2014/main" id="{C4D8BB5E-AB30-0E48-A781-748FBFD819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61718" y="2889435"/>
            <a:ext cx="1256525" cy="12565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Rounded Corners 6">
            <a:extLst>
              <a:ext uri="{FF2B5EF4-FFF2-40B4-BE49-F238E27FC236}">
                <a16:creationId xmlns:a16="http://schemas.microsoft.com/office/drawing/2014/main" id="{1E111827-C64C-BC40-A199-312CE51840DF}"/>
              </a:ext>
            </a:extLst>
          </p:cNvPr>
          <p:cNvSpPr/>
          <p:nvPr/>
        </p:nvSpPr>
        <p:spPr>
          <a:xfrm>
            <a:off x="4763813" y="5775541"/>
            <a:ext cx="2664373" cy="109570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3200" b="1" dirty="0" err="1"/>
              <a:t>SyNDB</a:t>
            </a:r>
            <a:endParaRPr lang="en-SG" sz="3200" b="1" dirty="0"/>
          </a:p>
        </p:txBody>
      </p:sp>
      <p:sp>
        <p:nvSpPr>
          <p:cNvPr id="30" name="Rectangle 29">
            <a:extLst>
              <a:ext uri="{FF2B5EF4-FFF2-40B4-BE49-F238E27FC236}">
                <a16:creationId xmlns:a16="http://schemas.microsoft.com/office/drawing/2014/main" id="{F6702EDE-940E-C24C-9D22-2991B381AB42}"/>
              </a:ext>
            </a:extLst>
          </p:cNvPr>
          <p:cNvSpPr/>
          <p:nvPr/>
        </p:nvSpPr>
        <p:spPr>
          <a:xfrm>
            <a:off x="8465551" y="4280767"/>
            <a:ext cx="3332876" cy="1323439"/>
          </a:xfrm>
          <a:prstGeom prst="rect">
            <a:avLst/>
          </a:prstGeom>
        </p:spPr>
        <p:txBody>
          <a:bodyPr wrap="square">
            <a:spAutoFit/>
          </a:bodyPr>
          <a:lstStyle/>
          <a:p>
            <a:pPr algn="ctr"/>
            <a:r>
              <a:rPr lang="en-SG" sz="2000" b="1" dirty="0">
                <a:solidFill>
                  <a:srgbClr val="FF0000"/>
                </a:solidFill>
              </a:rPr>
              <a:t>Data-Plane</a:t>
            </a:r>
          </a:p>
          <a:p>
            <a:pPr algn="ctr"/>
            <a:r>
              <a:rPr lang="en-SG" sz="2000" b="1" dirty="0">
                <a:solidFill>
                  <a:srgbClr val="FF0000"/>
                </a:solidFill>
              </a:rPr>
              <a:t>Time Synchronization</a:t>
            </a:r>
          </a:p>
          <a:p>
            <a:pPr algn="ctr"/>
            <a:r>
              <a:rPr lang="en-SG" sz="2000" b="1" dirty="0">
                <a:solidFill>
                  <a:srgbClr val="FF0000"/>
                </a:solidFill>
              </a:rPr>
              <a:t>DPTP[SOSR ‘19]</a:t>
            </a:r>
          </a:p>
          <a:p>
            <a:pPr algn="ctr"/>
            <a:r>
              <a:rPr lang="en-SG" sz="2000" b="1" dirty="0">
                <a:solidFill>
                  <a:srgbClr val="FF0000"/>
                </a:solidFill>
              </a:rPr>
              <a:t>DTP[SIGCOMM ‘16]</a:t>
            </a:r>
          </a:p>
        </p:txBody>
      </p:sp>
      <p:sp>
        <p:nvSpPr>
          <p:cNvPr id="27" name="Right Brace 26">
            <a:extLst>
              <a:ext uri="{FF2B5EF4-FFF2-40B4-BE49-F238E27FC236}">
                <a16:creationId xmlns:a16="http://schemas.microsoft.com/office/drawing/2014/main" id="{05450126-188A-B64C-8DA4-475D11C35F29}"/>
              </a:ext>
            </a:extLst>
          </p:cNvPr>
          <p:cNvSpPr/>
          <p:nvPr/>
        </p:nvSpPr>
        <p:spPr>
          <a:xfrm rot="5400000">
            <a:off x="5403548" y="31523"/>
            <a:ext cx="718980" cy="11181522"/>
          </a:xfrm>
          <a:prstGeom prst="rightBrace">
            <a:avLst>
              <a:gd name="adj1" fmla="val 0"/>
              <a:gd name="adj2" fmla="val 47274"/>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6" name="Rectangle 15">
            <a:extLst>
              <a:ext uri="{FF2B5EF4-FFF2-40B4-BE49-F238E27FC236}">
                <a16:creationId xmlns:a16="http://schemas.microsoft.com/office/drawing/2014/main" id="{7CFE1094-54B8-9442-9F49-57B2691FC248}"/>
              </a:ext>
            </a:extLst>
          </p:cNvPr>
          <p:cNvSpPr/>
          <p:nvPr/>
        </p:nvSpPr>
        <p:spPr>
          <a:xfrm>
            <a:off x="-215020" y="4390546"/>
            <a:ext cx="4107895" cy="1384995"/>
          </a:xfrm>
          <a:prstGeom prst="rect">
            <a:avLst/>
          </a:prstGeom>
        </p:spPr>
        <p:txBody>
          <a:bodyPr wrap="square">
            <a:spAutoFit/>
          </a:bodyPr>
          <a:lstStyle/>
          <a:p>
            <a:pPr algn="ctr"/>
            <a:r>
              <a:rPr lang="en-SG" sz="2000" b="1" dirty="0">
                <a:solidFill>
                  <a:srgbClr val="FF0000"/>
                </a:solidFill>
              </a:rPr>
              <a:t>Compressed </a:t>
            </a:r>
          </a:p>
          <a:p>
            <a:pPr algn="ctr"/>
            <a:r>
              <a:rPr lang="en-SG" sz="2000" b="1" dirty="0">
                <a:solidFill>
                  <a:srgbClr val="FF0000"/>
                </a:solidFill>
              </a:rPr>
              <a:t>Packet Records in </a:t>
            </a:r>
          </a:p>
          <a:p>
            <a:pPr algn="ctr"/>
            <a:r>
              <a:rPr lang="en-SG" sz="2000" b="1" dirty="0">
                <a:solidFill>
                  <a:srgbClr val="FF0000"/>
                </a:solidFill>
              </a:rPr>
              <a:t>switch memory</a:t>
            </a:r>
          </a:p>
          <a:p>
            <a:pPr algn="ctr"/>
            <a:endParaRPr lang="en-SG" sz="2400" b="1" dirty="0">
              <a:solidFill>
                <a:srgbClr val="FF0000"/>
              </a:solidFill>
            </a:endParaRPr>
          </a:p>
        </p:txBody>
      </p:sp>
      <p:sp>
        <p:nvSpPr>
          <p:cNvPr id="17" name="Rectangle 16">
            <a:extLst>
              <a:ext uri="{FF2B5EF4-FFF2-40B4-BE49-F238E27FC236}">
                <a16:creationId xmlns:a16="http://schemas.microsoft.com/office/drawing/2014/main" id="{3C8CB010-238F-F349-B7DC-2434DE2F02B3}"/>
              </a:ext>
            </a:extLst>
          </p:cNvPr>
          <p:cNvSpPr/>
          <p:nvPr/>
        </p:nvSpPr>
        <p:spPr>
          <a:xfrm>
            <a:off x="3048978" y="4438803"/>
            <a:ext cx="6094042" cy="1015663"/>
          </a:xfrm>
          <a:prstGeom prst="rect">
            <a:avLst/>
          </a:prstGeom>
        </p:spPr>
        <p:txBody>
          <a:bodyPr wrap="square">
            <a:spAutoFit/>
          </a:bodyPr>
          <a:lstStyle/>
          <a:p>
            <a:pPr algn="ctr"/>
            <a:r>
              <a:rPr lang="en-SG" sz="2000" b="1" dirty="0">
                <a:solidFill>
                  <a:srgbClr val="FF0000"/>
                </a:solidFill>
              </a:rPr>
              <a:t>Export record recent history of  packet records </a:t>
            </a:r>
          </a:p>
          <a:p>
            <a:pPr algn="ctr"/>
            <a:r>
              <a:rPr lang="en-SG" sz="2000" b="1" dirty="0">
                <a:solidFill>
                  <a:srgbClr val="FF0000"/>
                </a:solidFill>
              </a:rPr>
              <a:t>+</a:t>
            </a:r>
          </a:p>
          <a:p>
            <a:pPr algn="ctr"/>
            <a:r>
              <a:rPr lang="en-SG" sz="2000" b="1" dirty="0">
                <a:solidFill>
                  <a:srgbClr val="FF0000"/>
                </a:solidFill>
              </a:rPr>
              <a:t>Fault detection in the data-plane</a:t>
            </a:r>
          </a:p>
        </p:txBody>
      </p:sp>
    </p:spTree>
    <p:custDataLst>
      <p:tags r:id="rId1"/>
    </p:custDataLst>
    <p:extLst>
      <p:ext uri="{BB962C8B-B14F-4D97-AF65-F5344CB8AC3E}">
        <p14:creationId xmlns:p14="http://schemas.microsoft.com/office/powerpoint/2010/main" val="2561343355"/>
      </p:ext>
    </p:extLst>
  </p:cSld>
  <p:clrMapOvr>
    <a:masterClrMapping/>
  </p:clrMapOvr>
  <mc:AlternateContent xmlns:mc="http://schemas.openxmlformats.org/markup-compatibility/2006" xmlns:p14="http://schemas.microsoft.com/office/powerpoint/2010/main">
    <mc:Choice Requires="p14">
      <p:transition spd="slow" p14:dur="2000" advTm="14269"/>
    </mc:Choice>
    <mc:Fallback xmlns="">
      <p:transition spd="slow" advTm="1426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up)">
                                      <p:cBhvr>
                                        <p:cTn id="19" dur="500"/>
                                        <p:tgtEl>
                                          <p:spTgt spid="27"/>
                                        </p:tgtEl>
                                      </p:cBhvr>
                                    </p:animEffect>
                                  </p:childTnLst>
                                </p:cTn>
                              </p:par>
                            </p:childTnLst>
                          </p:cTn>
                        </p:par>
                        <p:par>
                          <p:cTn id="20" fill="hold">
                            <p:stCondLst>
                              <p:cond delay="500"/>
                            </p:stCondLst>
                            <p:childTnLst>
                              <p:par>
                                <p:cTn id="21" presetID="22" presetClass="entr" presetSubtype="1"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up)">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0" grpId="0"/>
      <p:bldP spid="27" grpId="0" animBg="1"/>
      <p:bldP spid="16"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0" name="Straight Connector 79">
            <a:extLst>
              <a:ext uri="{FF2B5EF4-FFF2-40B4-BE49-F238E27FC236}">
                <a16:creationId xmlns:a16="http://schemas.microsoft.com/office/drawing/2014/main" id="{EBE7F5AF-B498-40E1-B2D3-1FE4CBFFCFFD}"/>
              </a:ext>
            </a:extLst>
          </p:cNvPr>
          <p:cNvCxnSpPr>
            <a:cxnSpLocks/>
          </p:cNvCxnSpPr>
          <p:nvPr/>
        </p:nvCxnSpPr>
        <p:spPr>
          <a:xfrm flipH="1">
            <a:off x="3571692"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52" name="Straight Connector 51">
            <a:extLst>
              <a:ext uri="{FF2B5EF4-FFF2-40B4-BE49-F238E27FC236}">
                <a16:creationId xmlns:a16="http://schemas.microsoft.com/office/drawing/2014/main" id="{5CDF0C82-01FE-4912-A48F-BA8B21E9B0F5}"/>
              </a:ext>
            </a:extLst>
          </p:cNvPr>
          <p:cNvCxnSpPr>
            <a:cxnSpLocks/>
          </p:cNvCxnSpPr>
          <p:nvPr/>
        </p:nvCxnSpPr>
        <p:spPr>
          <a:xfrm flipH="1">
            <a:off x="6764253" y="3537985"/>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81981FEC-58D4-4B12-ADC2-59D31198604D}"/>
              </a:ext>
            </a:extLst>
          </p:cNvPr>
          <p:cNvCxnSpPr>
            <a:cxnSpLocks/>
          </p:cNvCxnSpPr>
          <p:nvPr/>
        </p:nvCxnSpPr>
        <p:spPr>
          <a:xfrm>
            <a:off x="3953481" y="3598565"/>
            <a:ext cx="1324407" cy="1228742"/>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a:extLst>
              <a:ext uri="{FF2B5EF4-FFF2-40B4-BE49-F238E27FC236}">
                <a16:creationId xmlns:a16="http://schemas.microsoft.com/office/drawing/2014/main" id="{75B8E31E-F58C-419D-9BEF-5555FC9D84E8}"/>
              </a:ext>
            </a:extLst>
          </p:cNvPr>
          <p:cNvCxnSpPr>
            <a:cxnSpLocks/>
          </p:cNvCxnSpPr>
          <p:nvPr/>
        </p:nvCxnSpPr>
        <p:spPr>
          <a:xfrm flipH="1">
            <a:off x="3953481" y="2176120"/>
            <a:ext cx="2839286" cy="1146681"/>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889FEC15-968D-4B6A-8C1D-EB4DC1DFF5A2}"/>
              </a:ext>
            </a:extLst>
          </p:cNvPr>
          <p:cNvCxnSpPr>
            <a:cxnSpLocks/>
          </p:cNvCxnSpPr>
          <p:nvPr/>
        </p:nvCxnSpPr>
        <p:spPr>
          <a:xfrm flipH="1">
            <a:off x="3908184" y="2131541"/>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C3747375-8486-4BF2-AA39-27E6FFEA8B27}"/>
              </a:ext>
            </a:extLst>
          </p:cNvPr>
          <p:cNvCxnSpPr>
            <a:cxnSpLocks/>
          </p:cNvCxnSpPr>
          <p:nvPr/>
        </p:nvCxnSpPr>
        <p:spPr>
          <a:xfrm>
            <a:off x="6786287" y="2177122"/>
            <a:ext cx="1300632" cy="1145679"/>
          </a:xfrm>
          <a:prstGeom prst="line">
            <a:avLst/>
          </a:prstGeom>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550B6F51-8449-400C-BE7C-1CF7E91A3430}"/>
              </a:ext>
            </a:extLst>
          </p:cNvPr>
          <p:cNvCxnSpPr>
            <a:cxnSpLocks/>
          </p:cNvCxnSpPr>
          <p:nvPr/>
        </p:nvCxnSpPr>
        <p:spPr>
          <a:xfrm>
            <a:off x="5254688" y="2177122"/>
            <a:ext cx="2865991" cy="1120229"/>
          </a:xfrm>
          <a:prstGeom prst="line">
            <a:avLst/>
          </a:prstGeom>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1EE4A619-CAD5-4406-9755-7257F4763229}"/>
              </a:ext>
            </a:extLst>
          </p:cNvPr>
          <p:cNvCxnSpPr>
            <a:cxnSpLocks/>
          </p:cNvCxnSpPr>
          <p:nvPr/>
        </p:nvCxnSpPr>
        <p:spPr>
          <a:xfrm>
            <a:off x="5264834" y="2186515"/>
            <a:ext cx="1553461" cy="1166968"/>
          </a:xfrm>
          <a:prstGeom prst="line">
            <a:avLst/>
          </a:prstGeom>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D9D6B728-1DA8-4F93-A7AA-E2CDA5FB066E}"/>
              </a:ext>
            </a:extLst>
          </p:cNvPr>
          <p:cNvCxnSpPr>
            <a:cxnSpLocks/>
          </p:cNvCxnSpPr>
          <p:nvPr/>
        </p:nvCxnSpPr>
        <p:spPr>
          <a:xfrm>
            <a:off x="6762512" y="3516091"/>
            <a:ext cx="1324407" cy="1228742"/>
          </a:xfrm>
          <a:prstGeom prst="line">
            <a:avLst/>
          </a:prstGeom>
        </p:spPr>
        <p:style>
          <a:lnRef idx="2">
            <a:schemeClr val="dk1"/>
          </a:lnRef>
          <a:fillRef idx="0">
            <a:schemeClr val="dk1"/>
          </a:fillRef>
          <a:effectRef idx="1">
            <a:schemeClr val="dk1"/>
          </a:effectRef>
          <a:fontRef idx="minor">
            <a:schemeClr val="tx1"/>
          </a:fontRef>
        </p:style>
      </p:cxnSp>
      <p:sp>
        <p:nvSpPr>
          <p:cNvPr id="2" name="Title 1">
            <a:extLst>
              <a:ext uri="{FF2B5EF4-FFF2-40B4-BE49-F238E27FC236}">
                <a16:creationId xmlns:a16="http://schemas.microsoft.com/office/drawing/2014/main" id="{BBE6B202-A89D-4135-930C-4FC3FE650B1A}"/>
              </a:ext>
            </a:extLst>
          </p:cNvPr>
          <p:cNvSpPr>
            <a:spLocks noGrp="1"/>
          </p:cNvSpPr>
          <p:nvPr>
            <p:ph type="title"/>
          </p:nvPr>
        </p:nvSpPr>
        <p:spPr/>
        <p:txBody>
          <a:bodyPr/>
          <a:lstStyle/>
          <a:p>
            <a:r>
              <a:rPr lang="en-SG" dirty="0"/>
              <a:t>Packet Records </a:t>
            </a:r>
          </a:p>
        </p:txBody>
      </p:sp>
      <p:sp>
        <p:nvSpPr>
          <p:cNvPr id="4" name="Slide Number Placeholder 3">
            <a:extLst>
              <a:ext uri="{FF2B5EF4-FFF2-40B4-BE49-F238E27FC236}">
                <a16:creationId xmlns:a16="http://schemas.microsoft.com/office/drawing/2014/main" id="{90E05FDC-7408-4EF6-85FF-8B3C7C19D7D2}"/>
              </a:ext>
            </a:extLst>
          </p:cNvPr>
          <p:cNvSpPr>
            <a:spLocks noGrp="1"/>
          </p:cNvSpPr>
          <p:nvPr>
            <p:ph type="sldNum" sz="quarter" idx="12"/>
          </p:nvPr>
        </p:nvSpPr>
        <p:spPr/>
        <p:txBody>
          <a:bodyPr/>
          <a:lstStyle/>
          <a:p>
            <a:fld id="{B2DC25EE-239B-4C5F-AAD1-255A7D5F1EE2}" type="slidenum">
              <a:rPr lang="en-US" smtClean="0"/>
              <a:t>12</a:t>
            </a:fld>
            <a:endParaRPr lang="en-US"/>
          </a:p>
        </p:txBody>
      </p:sp>
      <p:pic>
        <p:nvPicPr>
          <p:cNvPr id="5" name="Graphic 4">
            <a:extLst>
              <a:ext uri="{FF2B5EF4-FFF2-40B4-BE49-F238E27FC236}">
                <a16:creationId xmlns:a16="http://schemas.microsoft.com/office/drawing/2014/main" id="{FC72240D-80FB-44D6-8580-E8E2E7E4B018}"/>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4602332"/>
            <a:ext cx="1314576" cy="586563"/>
          </a:xfrm>
          <a:prstGeom prst="rect">
            <a:avLst/>
          </a:prstGeom>
        </p:spPr>
      </p:pic>
      <p:pic>
        <p:nvPicPr>
          <p:cNvPr id="6" name="Graphic 5">
            <a:extLst>
              <a:ext uri="{FF2B5EF4-FFF2-40B4-BE49-F238E27FC236}">
                <a16:creationId xmlns:a16="http://schemas.microsoft.com/office/drawing/2014/main" id="{4A245790-FD8A-4190-812D-33509DFECC7E}"/>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4602331"/>
            <a:ext cx="1314576" cy="586563"/>
          </a:xfrm>
          <a:prstGeom prst="rect">
            <a:avLst/>
          </a:prstGeom>
        </p:spPr>
      </p:pic>
      <p:pic>
        <p:nvPicPr>
          <p:cNvPr id="7" name="Graphic 6">
            <a:extLst>
              <a:ext uri="{FF2B5EF4-FFF2-40B4-BE49-F238E27FC236}">
                <a16:creationId xmlns:a16="http://schemas.microsoft.com/office/drawing/2014/main" id="{7B0FFBF2-C68B-4783-A770-1300817EC94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4575392"/>
            <a:ext cx="1314576" cy="586563"/>
          </a:xfrm>
          <a:prstGeom prst="rect">
            <a:avLst/>
          </a:prstGeom>
        </p:spPr>
      </p:pic>
      <p:pic>
        <p:nvPicPr>
          <p:cNvPr id="8" name="Graphic 7">
            <a:extLst>
              <a:ext uri="{FF2B5EF4-FFF2-40B4-BE49-F238E27FC236}">
                <a16:creationId xmlns:a16="http://schemas.microsoft.com/office/drawing/2014/main" id="{0081C04F-AA18-4B82-90C4-9F49C5F8C81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4563848"/>
            <a:ext cx="1314576" cy="586563"/>
          </a:xfrm>
          <a:prstGeom prst="rect">
            <a:avLst/>
          </a:prstGeom>
        </p:spPr>
      </p:pic>
      <p:pic>
        <p:nvPicPr>
          <p:cNvPr id="10" name="Graphic 9">
            <a:extLst>
              <a:ext uri="{FF2B5EF4-FFF2-40B4-BE49-F238E27FC236}">
                <a16:creationId xmlns:a16="http://schemas.microsoft.com/office/drawing/2014/main" id="{F2FC4EF3-E455-411E-A5D8-1C9CDFC812E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3148997"/>
            <a:ext cx="1314576" cy="586563"/>
          </a:xfrm>
          <a:prstGeom prst="rect">
            <a:avLst/>
          </a:prstGeom>
        </p:spPr>
      </p:pic>
      <p:pic>
        <p:nvPicPr>
          <p:cNvPr id="11" name="Graphic 10">
            <a:extLst>
              <a:ext uri="{FF2B5EF4-FFF2-40B4-BE49-F238E27FC236}">
                <a16:creationId xmlns:a16="http://schemas.microsoft.com/office/drawing/2014/main" id="{6F13A7E3-E2C6-4FB5-AECC-0FE9105EE91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3148996"/>
            <a:ext cx="1314576" cy="586563"/>
          </a:xfrm>
          <a:prstGeom prst="rect">
            <a:avLst/>
          </a:prstGeom>
        </p:spPr>
      </p:pic>
      <p:pic>
        <p:nvPicPr>
          <p:cNvPr id="12" name="Graphic 11">
            <a:extLst>
              <a:ext uri="{FF2B5EF4-FFF2-40B4-BE49-F238E27FC236}">
                <a16:creationId xmlns:a16="http://schemas.microsoft.com/office/drawing/2014/main" id="{B82735F5-9EE3-42FE-9997-281A0BC52FB7}"/>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3122057"/>
            <a:ext cx="1314576" cy="586563"/>
          </a:xfrm>
          <a:prstGeom prst="rect">
            <a:avLst/>
          </a:prstGeom>
        </p:spPr>
      </p:pic>
      <p:pic>
        <p:nvPicPr>
          <p:cNvPr id="13" name="Graphic 12">
            <a:extLst>
              <a:ext uri="{FF2B5EF4-FFF2-40B4-BE49-F238E27FC236}">
                <a16:creationId xmlns:a16="http://schemas.microsoft.com/office/drawing/2014/main" id="{ABF79E22-5E04-4304-870F-F5DAAE6D79A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3110513"/>
            <a:ext cx="1314576" cy="586563"/>
          </a:xfrm>
          <a:prstGeom prst="rect">
            <a:avLst/>
          </a:prstGeom>
        </p:spPr>
      </p:pic>
      <p:pic>
        <p:nvPicPr>
          <p:cNvPr id="14" name="Graphic 13">
            <a:extLst>
              <a:ext uri="{FF2B5EF4-FFF2-40B4-BE49-F238E27FC236}">
                <a16:creationId xmlns:a16="http://schemas.microsoft.com/office/drawing/2014/main" id="{122CE4D7-674E-4216-BFD7-63021E83181F}"/>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1720760"/>
            <a:ext cx="1314576" cy="586563"/>
          </a:xfrm>
          <a:prstGeom prst="rect">
            <a:avLst/>
          </a:prstGeom>
        </p:spPr>
      </p:pic>
      <p:pic>
        <p:nvPicPr>
          <p:cNvPr id="15" name="Graphic 14">
            <a:extLst>
              <a:ext uri="{FF2B5EF4-FFF2-40B4-BE49-F238E27FC236}">
                <a16:creationId xmlns:a16="http://schemas.microsoft.com/office/drawing/2014/main" id="{A625A0DF-207B-41F0-A199-8C3BB944199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1720759"/>
            <a:ext cx="1314576" cy="586563"/>
          </a:xfrm>
          <a:prstGeom prst="rect">
            <a:avLst/>
          </a:prstGeom>
        </p:spPr>
      </p:pic>
      <p:cxnSp>
        <p:nvCxnSpPr>
          <p:cNvPr id="17" name="Straight Connector 16">
            <a:extLst>
              <a:ext uri="{FF2B5EF4-FFF2-40B4-BE49-F238E27FC236}">
                <a16:creationId xmlns:a16="http://schemas.microsoft.com/office/drawing/2014/main" id="{861362D1-12C9-4C1A-9CFC-4473BA631A66}"/>
              </a:ext>
            </a:extLst>
          </p:cNvPr>
          <p:cNvCxnSpPr>
            <a:cxnSpLocks/>
          </p:cNvCxnSpPr>
          <p:nvPr/>
        </p:nvCxnSpPr>
        <p:spPr>
          <a:xfrm flipH="1">
            <a:off x="3937000"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D7824544-8D92-4468-A095-9D6908A04847}"/>
              </a:ext>
            </a:extLst>
          </p:cNvPr>
          <p:cNvCxnSpPr>
            <a:cxnSpLocks/>
          </p:cNvCxnSpPr>
          <p:nvPr/>
        </p:nvCxnSpPr>
        <p:spPr>
          <a:xfrm flipH="1">
            <a:off x="5249242"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24304CAD-14C3-45F0-8772-C7B00DFFC2CD}"/>
              </a:ext>
            </a:extLst>
          </p:cNvPr>
          <p:cNvCxnSpPr>
            <a:cxnSpLocks/>
          </p:cNvCxnSpPr>
          <p:nvPr/>
        </p:nvCxnSpPr>
        <p:spPr>
          <a:xfrm flipH="1">
            <a:off x="6786287" y="356050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E0B83688-5762-4918-9EBB-C6EBB79EA3A7}"/>
              </a:ext>
            </a:extLst>
          </p:cNvPr>
          <p:cNvCxnSpPr>
            <a:cxnSpLocks/>
          </p:cNvCxnSpPr>
          <p:nvPr/>
        </p:nvCxnSpPr>
        <p:spPr>
          <a:xfrm flipH="1">
            <a:off x="8101247" y="3578831"/>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BDE05E7B-825A-45C2-980A-229FF665E26F}"/>
              </a:ext>
            </a:extLst>
          </p:cNvPr>
          <p:cNvCxnSpPr>
            <a:cxnSpLocks/>
          </p:cNvCxnSpPr>
          <p:nvPr/>
        </p:nvCxnSpPr>
        <p:spPr>
          <a:xfrm flipH="1">
            <a:off x="5246908" y="2168150"/>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2CCA8D9A-F463-4FF1-AE7D-56E330942AFD}"/>
              </a:ext>
            </a:extLst>
          </p:cNvPr>
          <p:cNvCxnSpPr>
            <a:cxnSpLocks/>
          </p:cNvCxnSpPr>
          <p:nvPr/>
        </p:nvCxnSpPr>
        <p:spPr>
          <a:xfrm flipH="1">
            <a:off x="6786287" y="2174950"/>
            <a:ext cx="2334" cy="1185333"/>
          </a:xfrm>
          <a:prstGeom prst="line">
            <a:avLst/>
          </a:prstGeom>
        </p:spPr>
        <p:style>
          <a:lnRef idx="2">
            <a:schemeClr val="dk1"/>
          </a:lnRef>
          <a:fillRef idx="0">
            <a:schemeClr val="dk1"/>
          </a:fillRef>
          <a:effectRef idx="1">
            <a:schemeClr val="dk1"/>
          </a:effectRef>
          <a:fontRef idx="minor">
            <a:schemeClr val="tx1"/>
          </a:fontRef>
        </p:style>
      </p:cxnSp>
      <p:sp>
        <p:nvSpPr>
          <p:cNvPr id="34" name="Rectangle 33">
            <a:extLst>
              <a:ext uri="{FF2B5EF4-FFF2-40B4-BE49-F238E27FC236}">
                <a16:creationId xmlns:a16="http://schemas.microsoft.com/office/drawing/2014/main" id="{09213D20-8047-4EDD-B0F2-A89FB0E702B0}"/>
              </a:ext>
            </a:extLst>
          </p:cNvPr>
          <p:cNvSpPr/>
          <p:nvPr/>
        </p:nvSpPr>
        <p:spPr>
          <a:xfrm>
            <a:off x="3851093" y="4827307"/>
            <a:ext cx="337809"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39" name="Rectangle 38">
            <a:extLst>
              <a:ext uri="{FF2B5EF4-FFF2-40B4-BE49-F238E27FC236}">
                <a16:creationId xmlns:a16="http://schemas.microsoft.com/office/drawing/2014/main" id="{DD6A798F-82C6-40DF-A845-4D38DC9F84A5}"/>
              </a:ext>
            </a:extLst>
          </p:cNvPr>
          <p:cNvSpPr/>
          <p:nvPr/>
        </p:nvSpPr>
        <p:spPr>
          <a:xfrm>
            <a:off x="3852582" y="3370550"/>
            <a:ext cx="337924"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0" name="Rectangle 39">
            <a:extLst>
              <a:ext uri="{FF2B5EF4-FFF2-40B4-BE49-F238E27FC236}">
                <a16:creationId xmlns:a16="http://schemas.microsoft.com/office/drawing/2014/main" id="{0A843222-A13A-49AF-A60A-990927F37A78}"/>
              </a:ext>
            </a:extLst>
          </p:cNvPr>
          <p:cNvSpPr/>
          <p:nvPr/>
        </p:nvSpPr>
        <p:spPr>
          <a:xfrm>
            <a:off x="5145522" y="1941433"/>
            <a:ext cx="343421"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1" name="Rectangle 40">
            <a:extLst>
              <a:ext uri="{FF2B5EF4-FFF2-40B4-BE49-F238E27FC236}">
                <a16:creationId xmlns:a16="http://schemas.microsoft.com/office/drawing/2014/main" id="{FB8A700E-B7B3-4DFD-A204-A5E13F8D0D83}"/>
              </a:ext>
            </a:extLst>
          </p:cNvPr>
          <p:cNvSpPr/>
          <p:nvPr/>
        </p:nvSpPr>
        <p:spPr>
          <a:xfrm>
            <a:off x="5173079" y="3353483"/>
            <a:ext cx="333531" cy="22517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2" name="Rectangle 41">
            <a:extLst>
              <a:ext uri="{FF2B5EF4-FFF2-40B4-BE49-F238E27FC236}">
                <a16:creationId xmlns:a16="http://schemas.microsoft.com/office/drawing/2014/main" id="{F1580DD5-2925-4B11-B93F-6B1038C2EBBC}"/>
              </a:ext>
            </a:extLst>
          </p:cNvPr>
          <p:cNvSpPr/>
          <p:nvPr/>
        </p:nvSpPr>
        <p:spPr>
          <a:xfrm>
            <a:off x="5155094" y="4827307"/>
            <a:ext cx="333850"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3" name="Rectangle 42">
            <a:extLst>
              <a:ext uri="{FF2B5EF4-FFF2-40B4-BE49-F238E27FC236}">
                <a16:creationId xmlns:a16="http://schemas.microsoft.com/office/drawing/2014/main" id="{487CE9A5-565A-4AAC-8292-A430481735C4}"/>
              </a:ext>
            </a:extLst>
          </p:cNvPr>
          <p:cNvSpPr/>
          <p:nvPr/>
        </p:nvSpPr>
        <p:spPr>
          <a:xfrm>
            <a:off x="6712827" y="1922500"/>
            <a:ext cx="335529"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4" name="Rectangle 43">
            <a:extLst>
              <a:ext uri="{FF2B5EF4-FFF2-40B4-BE49-F238E27FC236}">
                <a16:creationId xmlns:a16="http://schemas.microsoft.com/office/drawing/2014/main" id="{2D702AFF-09E6-4714-9E0E-28336245450B}"/>
              </a:ext>
            </a:extLst>
          </p:cNvPr>
          <p:cNvSpPr/>
          <p:nvPr/>
        </p:nvSpPr>
        <p:spPr>
          <a:xfrm>
            <a:off x="6712404" y="3328573"/>
            <a:ext cx="334086"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5" name="Rectangle 44">
            <a:extLst>
              <a:ext uri="{FF2B5EF4-FFF2-40B4-BE49-F238E27FC236}">
                <a16:creationId xmlns:a16="http://schemas.microsoft.com/office/drawing/2014/main" id="{17DF3C5F-CB68-4384-A68A-3877CC2CDCD5}"/>
              </a:ext>
            </a:extLst>
          </p:cNvPr>
          <p:cNvSpPr/>
          <p:nvPr/>
        </p:nvSpPr>
        <p:spPr>
          <a:xfrm>
            <a:off x="6680886" y="4786242"/>
            <a:ext cx="372583"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6" name="Rectangle 45">
            <a:extLst>
              <a:ext uri="{FF2B5EF4-FFF2-40B4-BE49-F238E27FC236}">
                <a16:creationId xmlns:a16="http://schemas.microsoft.com/office/drawing/2014/main" id="{D9405663-DD78-4783-BE7D-6DB6B023194D}"/>
              </a:ext>
            </a:extLst>
          </p:cNvPr>
          <p:cNvSpPr/>
          <p:nvPr/>
        </p:nvSpPr>
        <p:spPr>
          <a:xfrm>
            <a:off x="7995462" y="3315488"/>
            <a:ext cx="343637"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7" name="Rectangle 46">
            <a:extLst>
              <a:ext uri="{FF2B5EF4-FFF2-40B4-BE49-F238E27FC236}">
                <a16:creationId xmlns:a16="http://schemas.microsoft.com/office/drawing/2014/main" id="{90B25789-9A6D-4181-BF41-C1C1387795C2}"/>
              </a:ext>
            </a:extLst>
          </p:cNvPr>
          <p:cNvSpPr/>
          <p:nvPr/>
        </p:nvSpPr>
        <p:spPr>
          <a:xfrm>
            <a:off x="7995462" y="4782512"/>
            <a:ext cx="314050"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cxnSp>
        <p:nvCxnSpPr>
          <p:cNvPr id="48" name="Straight Connector 47">
            <a:extLst>
              <a:ext uri="{FF2B5EF4-FFF2-40B4-BE49-F238E27FC236}">
                <a16:creationId xmlns:a16="http://schemas.microsoft.com/office/drawing/2014/main" id="{0B41BA24-87EA-44EA-AD93-2D196D8EFB9D}"/>
              </a:ext>
            </a:extLst>
          </p:cNvPr>
          <p:cNvCxnSpPr>
            <a:cxnSpLocks/>
          </p:cNvCxnSpPr>
          <p:nvPr/>
        </p:nvCxnSpPr>
        <p:spPr>
          <a:xfrm flipH="1">
            <a:off x="3916912" y="3572223"/>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a:extLst>
              <a:ext uri="{FF2B5EF4-FFF2-40B4-BE49-F238E27FC236}">
                <a16:creationId xmlns:a16="http://schemas.microsoft.com/office/drawing/2014/main" id="{5EDEE34E-7624-4681-8C3D-EEA5A2513447}"/>
              </a:ext>
            </a:extLst>
          </p:cNvPr>
          <p:cNvCxnSpPr>
            <a:cxnSpLocks/>
          </p:cNvCxnSpPr>
          <p:nvPr/>
        </p:nvCxnSpPr>
        <p:spPr>
          <a:xfrm flipH="1">
            <a:off x="5224430" y="2186514"/>
            <a:ext cx="1561857" cy="1144852"/>
          </a:xfrm>
          <a:prstGeom prst="line">
            <a:avLst/>
          </a:prstGeom>
        </p:spPr>
        <p:style>
          <a:lnRef idx="2">
            <a:schemeClr val="dk1"/>
          </a:lnRef>
          <a:fillRef idx="0">
            <a:schemeClr val="dk1"/>
          </a:fillRef>
          <a:effectRef idx="1">
            <a:schemeClr val="dk1"/>
          </a:effectRef>
          <a:fontRef idx="minor">
            <a:schemeClr val="tx1"/>
          </a:fontRef>
        </p:style>
      </p:cxnSp>
      <p:pic>
        <p:nvPicPr>
          <p:cNvPr id="3074" name="Picture 2" descr="Image result for server image">
            <a:extLst>
              <a:ext uri="{FF2B5EF4-FFF2-40B4-BE49-F238E27FC236}">
                <a16:creationId xmlns:a16="http://schemas.microsoft.com/office/drawing/2014/main" id="{88AB64EB-34E0-4763-8350-1EA9B51414A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3208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Image result for server image">
            <a:extLst>
              <a:ext uri="{FF2B5EF4-FFF2-40B4-BE49-F238E27FC236}">
                <a16:creationId xmlns:a16="http://schemas.microsoft.com/office/drawing/2014/main" id="{814CD008-C28D-47B2-80C3-BD345967892D}"/>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5109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Image result for server image">
            <a:extLst>
              <a:ext uri="{FF2B5EF4-FFF2-40B4-BE49-F238E27FC236}">
                <a16:creationId xmlns:a16="http://schemas.microsoft.com/office/drawing/2014/main" id="{78B61823-5F50-42BD-BA21-62B41114687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2651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Image result for server image">
            <a:extLst>
              <a:ext uri="{FF2B5EF4-FFF2-40B4-BE49-F238E27FC236}">
                <a16:creationId xmlns:a16="http://schemas.microsoft.com/office/drawing/2014/main" id="{AFCE181A-8B3F-467F-AC25-ADA49528E82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14552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Image result for server image">
            <a:extLst>
              <a:ext uri="{FF2B5EF4-FFF2-40B4-BE49-F238E27FC236}">
                <a16:creationId xmlns:a16="http://schemas.microsoft.com/office/drawing/2014/main" id="{20A60FC1-432A-4AC5-B469-0A8FE0E0FCE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0627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descr="Image result for server image">
            <a:extLst>
              <a:ext uri="{FF2B5EF4-FFF2-40B4-BE49-F238E27FC236}">
                <a16:creationId xmlns:a16="http://schemas.microsoft.com/office/drawing/2014/main" id="{45EEFF2A-84A7-463C-A409-CA7AE5D4313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72528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descr="Image result for server image">
            <a:extLst>
              <a:ext uri="{FF2B5EF4-FFF2-40B4-BE49-F238E27FC236}">
                <a16:creationId xmlns:a16="http://schemas.microsoft.com/office/drawing/2014/main" id="{32ACD93B-36A9-4A38-8578-80DC565D5BD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44668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2" descr="Image result for server image">
            <a:extLst>
              <a:ext uri="{FF2B5EF4-FFF2-40B4-BE49-F238E27FC236}">
                <a16:creationId xmlns:a16="http://schemas.microsoft.com/office/drawing/2014/main" id="{534FB6AC-C23C-455A-A563-58F3360867C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06569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cxnSp>
        <p:nvCxnSpPr>
          <p:cNvPr id="82" name="Straight Connector 81">
            <a:extLst>
              <a:ext uri="{FF2B5EF4-FFF2-40B4-BE49-F238E27FC236}">
                <a16:creationId xmlns:a16="http://schemas.microsoft.com/office/drawing/2014/main" id="{041BAFDC-B344-4DAB-ACE5-A6CD59B0FB05}"/>
              </a:ext>
            </a:extLst>
          </p:cNvPr>
          <p:cNvCxnSpPr>
            <a:cxnSpLocks/>
          </p:cNvCxnSpPr>
          <p:nvPr/>
        </p:nvCxnSpPr>
        <p:spPr>
          <a:xfrm flipH="1">
            <a:off x="4876068"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0C5F624B-C455-4FA7-92D8-1116739B01AB}"/>
              </a:ext>
            </a:extLst>
          </p:cNvPr>
          <p:cNvCxnSpPr>
            <a:cxnSpLocks/>
          </p:cNvCxnSpPr>
          <p:nvPr/>
        </p:nvCxnSpPr>
        <p:spPr>
          <a:xfrm flipH="1">
            <a:off x="6461741" y="5059933"/>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00E1447E-AC0F-41BB-B2B0-29C0C14A7BE5}"/>
              </a:ext>
            </a:extLst>
          </p:cNvPr>
          <p:cNvCxnSpPr>
            <a:cxnSpLocks/>
          </p:cNvCxnSpPr>
          <p:nvPr/>
        </p:nvCxnSpPr>
        <p:spPr>
          <a:xfrm flipH="1">
            <a:off x="7776317" y="5044942"/>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36592E3B-FF01-470D-9827-AF71F9FEEABB}"/>
              </a:ext>
            </a:extLst>
          </p:cNvPr>
          <p:cNvCxnSpPr>
            <a:cxnSpLocks/>
          </p:cNvCxnSpPr>
          <p:nvPr/>
        </p:nvCxnSpPr>
        <p:spPr>
          <a:xfrm>
            <a:off x="3937001"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027C0D29-EEAB-48BA-BBFA-382855294A7A}"/>
              </a:ext>
            </a:extLst>
          </p:cNvPr>
          <p:cNvCxnSpPr>
            <a:cxnSpLocks/>
          </p:cNvCxnSpPr>
          <p:nvPr/>
        </p:nvCxnSpPr>
        <p:spPr>
          <a:xfrm>
            <a:off x="5229374"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9" name="Straight Connector 88">
            <a:extLst>
              <a:ext uri="{FF2B5EF4-FFF2-40B4-BE49-F238E27FC236}">
                <a16:creationId xmlns:a16="http://schemas.microsoft.com/office/drawing/2014/main" id="{119FC100-E3D7-4C24-84BF-297A50B59751}"/>
              </a:ext>
            </a:extLst>
          </p:cNvPr>
          <p:cNvCxnSpPr>
            <a:cxnSpLocks/>
          </p:cNvCxnSpPr>
          <p:nvPr/>
        </p:nvCxnSpPr>
        <p:spPr>
          <a:xfrm>
            <a:off x="6833044" y="5044942"/>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90" name="Straight Connector 89">
            <a:extLst>
              <a:ext uri="{FF2B5EF4-FFF2-40B4-BE49-F238E27FC236}">
                <a16:creationId xmlns:a16="http://schemas.microsoft.com/office/drawing/2014/main" id="{D3EFDAFB-901B-4DE9-88ED-16658075D16E}"/>
              </a:ext>
            </a:extLst>
          </p:cNvPr>
          <p:cNvCxnSpPr>
            <a:cxnSpLocks/>
          </p:cNvCxnSpPr>
          <p:nvPr/>
        </p:nvCxnSpPr>
        <p:spPr>
          <a:xfrm>
            <a:off x="8121789" y="5042431"/>
            <a:ext cx="314050" cy="595348"/>
          </a:xfrm>
          <a:prstGeom prst="line">
            <a:avLst/>
          </a:prstGeom>
        </p:spPr>
        <p:style>
          <a:lnRef idx="2">
            <a:schemeClr val="dk1"/>
          </a:lnRef>
          <a:fillRef idx="0">
            <a:schemeClr val="dk1"/>
          </a:fillRef>
          <a:effectRef idx="1">
            <a:schemeClr val="dk1"/>
          </a:effectRef>
          <a:fontRef idx="minor">
            <a:schemeClr val="tx1"/>
          </a:fontRef>
        </p:style>
      </p:cxnSp>
      <p:sp>
        <p:nvSpPr>
          <p:cNvPr id="86" name="TextBox 85">
            <a:extLst>
              <a:ext uri="{FF2B5EF4-FFF2-40B4-BE49-F238E27FC236}">
                <a16:creationId xmlns:a16="http://schemas.microsoft.com/office/drawing/2014/main" id="{C64A0D28-515C-4263-9B2A-1FEBB0086D8E}"/>
              </a:ext>
            </a:extLst>
          </p:cNvPr>
          <p:cNvSpPr txBox="1"/>
          <p:nvPr/>
        </p:nvSpPr>
        <p:spPr>
          <a:xfrm>
            <a:off x="3342093" y="6169580"/>
            <a:ext cx="539282" cy="369332"/>
          </a:xfrm>
          <a:prstGeom prst="rect">
            <a:avLst/>
          </a:prstGeom>
          <a:noFill/>
        </p:spPr>
        <p:txBody>
          <a:bodyPr wrap="square" rtlCol="0">
            <a:spAutoFit/>
          </a:bodyPr>
          <a:lstStyle/>
          <a:p>
            <a:r>
              <a:rPr lang="en-SG" dirty="0"/>
              <a:t>H1</a:t>
            </a:r>
          </a:p>
        </p:txBody>
      </p:sp>
      <p:sp>
        <p:nvSpPr>
          <p:cNvPr id="92" name="TextBox 91">
            <a:extLst>
              <a:ext uri="{FF2B5EF4-FFF2-40B4-BE49-F238E27FC236}">
                <a16:creationId xmlns:a16="http://schemas.microsoft.com/office/drawing/2014/main" id="{A49DCF12-5537-46BA-BFB0-23E6A4B4E57A}"/>
              </a:ext>
            </a:extLst>
          </p:cNvPr>
          <p:cNvSpPr txBox="1"/>
          <p:nvPr/>
        </p:nvSpPr>
        <p:spPr>
          <a:xfrm>
            <a:off x="3981863" y="6169580"/>
            <a:ext cx="539282" cy="369332"/>
          </a:xfrm>
          <a:prstGeom prst="rect">
            <a:avLst/>
          </a:prstGeom>
          <a:noFill/>
        </p:spPr>
        <p:txBody>
          <a:bodyPr wrap="square" rtlCol="0">
            <a:spAutoFit/>
          </a:bodyPr>
          <a:lstStyle/>
          <a:p>
            <a:r>
              <a:rPr lang="en-SG" dirty="0"/>
              <a:t>H2</a:t>
            </a:r>
          </a:p>
        </p:txBody>
      </p:sp>
      <p:sp>
        <p:nvSpPr>
          <p:cNvPr id="93" name="TextBox 92">
            <a:extLst>
              <a:ext uri="{FF2B5EF4-FFF2-40B4-BE49-F238E27FC236}">
                <a16:creationId xmlns:a16="http://schemas.microsoft.com/office/drawing/2014/main" id="{5EC2F1A3-A8A8-4958-A9CA-8DD5B1710F6C}"/>
              </a:ext>
            </a:extLst>
          </p:cNvPr>
          <p:cNvSpPr txBox="1"/>
          <p:nvPr/>
        </p:nvSpPr>
        <p:spPr>
          <a:xfrm>
            <a:off x="4656256" y="6166234"/>
            <a:ext cx="539282" cy="369332"/>
          </a:xfrm>
          <a:prstGeom prst="rect">
            <a:avLst/>
          </a:prstGeom>
          <a:noFill/>
        </p:spPr>
        <p:txBody>
          <a:bodyPr wrap="square" rtlCol="0">
            <a:spAutoFit/>
          </a:bodyPr>
          <a:lstStyle/>
          <a:p>
            <a:r>
              <a:rPr lang="en-SG" dirty="0"/>
              <a:t>H3</a:t>
            </a:r>
          </a:p>
        </p:txBody>
      </p:sp>
      <p:sp>
        <p:nvSpPr>
          <p:cNvPr id="94" name="TextBox 93">
            <a:extLst>
              <a:ext uri="{FF2B5EF4-FFF2-40B4-BE49-F238E27FC236}">
                <a16:creationId xmlns:a16="http://schemas.microsoft.com/office/drawing/2014/main" id="{7EBE0AAA-4E8B-49BE-8ED2-7B60F2CD21B1}"/>
              </a:ext>
            </a:extLst>
          </p:cNvPr>
          <p:cNvSpPr txBox="1"/>
          <p:nvPr/>
        </p:nvSpPr>
        <p:spPr>
          <a:xfrm>
            <a:off x="6229367" y="6166234"/>
            <a:ext cx="513126" cy="369332"/>
          </a:xfrm>
          <a:prstGeom prst="rect">
            <a:avLst/>
          </a:prstGeom>
          <a:noFill/>
        </p:spPr>
        <p:txBody>
          <a:bodyPr wrap="square" rtlCol="0">
            <a:spAutoFit/>
          </a:bodyPr>
          <a:lstStyle/>
          <a:p>
            <a:r>
              <a:rPr lang="en-SG" dirty="0"/>
              <a:t>H5</a:t>
            </a:r>
          </a:p>
        </p:txBody>
      </p:sp>
      <p:sp>
        <p:nvSpPr>
          <p:cNvPr id="95" name="TextBox 94">
            <a:extLst>
              <a:ext uri="{FF2B5EF4-FFF2-40B4-BE49-F238E27FC236}">
                <a16:creationId xmlns:a16="http://schemas.microsoft.com/office/drawing/2014/main" id="{77798A57-CEBF-46A7-9B4F-46CBEFB6AB9A}"/>
              </a:ext>
            </a:extLst>
          </p:cNvPr>
          <p:cNvSpPr txBox="1"/>
          <p:nvPr/>
        </p:nvSpPr>
        <p:spPr>
          <a:xfrm>
            <a:off x="5284319" y="6171684"/>
            <a:ext cx="539282" cy="369332"/>
          </a:xfrm>
          <a:prstGeom prst="rect">
            <a:avLst/>
          </a:prstGeom>
          <a:noFill/>
        </p:spPr>
        <p:txBody>
          <a:bodyPr wrap="square" rtlCol="0">
            <a:spAutoFit/>
          </a:bodyPr>
          <a:lstStyle/>
          <a:p>
            <a:r>
              <a:rPr lang="en-SG" dirty="0"/>
              <a:t>H4</a:t>
            </a:r>
          </a:p>
        </p:txBody>
      </p:sp>
      <p:sp>
        <p:nvSpPr>
          <p:cNvPr id="96" name="TextBox 95">
            <a:extLst>
              <a:ext uri="{FF2B5EF4-FFF2-40B4-BE49-F238E27FC236}">
                <a16:creationId xmlns:a16="http://schemas.microsoft.com/office/drawing/2014/main" id="{C1BDEA92-FD0A-4CED-B2AA-8F16D4545912}"/>
              </a:ext>
            </a:extLst>
          </p:cNvPr>
          <p:cNvSpPr txBox="1"/>
          <p:nvPr/>
        </p:nvSpPr>
        <p:spPr>
          <a:xfrm>
            <a:off x="6885542" y="6166234"/>
            <a:ext cx="539282" cy="369332"/>
          </a:xfrm>
          <a:prstGeom prst="rect">
            <a:avLst/>
          </a:prstGeom>
          <a:noFill/>
        </p:spPr>
        <p:txBody>
          <a:bodyPr wrap="square" rtlCol="0">
            <a:spAutoFit/>
          </a:bodyPr>
          <a:lstStyle/>
          <a:p>
            <a:r>
              <a:rPr lang="en-SG" dirty="0"/>
              <a:t>H6</a:t>
            </a:r>
          </a:p>
        </p:txBody>
      </p:sp>
      <p:sp>
        <p:nvSpPr>
          <p:cNvPr id="97" name="TextBox 96">
            <a:extLst>
              <a:ext uri="{FF2B5EF4-FFF2-40B4-BE49-F238E27FC236}">
                <a16:creationId xmlns:a16="http://schemas.microsoft.com/office/drawing/2014/main" id="{E119C08F-EED5-4BB2-82E2-F7DEE14A0885}"/>
              </a:ext>
            </a:extLst>
          </p:cNvPr>
          <p:cNvSpPr txBox="1"/>
          <p:nvPr/>
        </p:nvSpPr>
        <p:spPr>
          <a:xfrm>
            <a:off x="7574847" y="6166234"/>
            <a:ext cx="539282" cy="369332"/>
          </a:xfrm>
          <a:prstGeom prst="rect">
            <a:avLst/>
          </a:prstGeom>
          <a:noFill/>
        </p:spPr>
        <p:txBody>
          <a:bodyPr wrap="square" rtlCol="0">
            <a:spAutoFit/>
          </a:bodyPr>
          <a:lstStyle/>
          <a:p>
            <a:r>
              <a:rPr lang="en-SG" dirty="0"/>
              <a:t>H7</a:t>
            </a:r>
          </a:p>
        </p:txBody>
      </p:sp>
      <p:sp>
        <p:nvSpPr>
          <p:cNvPr id="98" name="TextBox 97">
            <a:extLst>
              <a:ext uri="{FF2B5EF4-FFF2-40B4-BE49-F238E27FC236}">
                <a16:creationId xmlns:a16="http://schemas.microsoft.com/office/drawing/2014/main" id="{6B9C7DF3-61D5-4561-B2F2-024D482A0E8D}"/>
              </a:ext>
            </a:extLst>
          </p:cNvPr>
          <p:cNvSpPr txBox="1"/>
          <p:nvPr/>
        </p:nvSpPr>
        <p:spPr>
          <a:xfrm>
            <a:off x="8209233" y="6166234"/>
            <a:ext cx="539282" cy="369332"/>
          </a:xfrm>
          <a:prstGeom prst="rect">
            <a:avLst/>
          </a:prstGeom>
          <a:noFill/>
        </p:spPr>
        <p:txBody>
          <a:bodyPr wrap="square" rtlCol="0">
            <a:spAutoFit/>
          </a:bodyPr>
          <a:lstStyle/>
          <a:p>
            <a:r>
              <a:rPr lang="en-SG" dirty="0"/>
              <a:t>H8</a:t>
            </a:r>
          </a:p>
        </p:txBody>
      </p:sp>
      <p:sp>
        <p:nvSpPr>
          <p:cNvPr id="99" name="TextBox 98">
            <a:extLst>
              <a:ext uri="{FF2B5EF4-FFF2-40B4-BE49-F238E27FC236}">
                <a16:creationId xmlns:a16="http://schemas.microsoft.com/office/drawing/2014/main" id="{FFF9F01F-02F4-4431-95BC-E9DD1B6AD047}"/>
              </a:ext>
            </a:extLst>
          </p:cNvPr>
          <p:cNvSpPr txBox="1"/>
          <p:nvPr/>
        </p:nvSpPr>
        <p:spPr>
          <a:xfrm>
            <a:off x="3089578" y="4744189"/>
            <a:ext cx="539282" cy="369332"/>
          </a:xfrm>
          <a:prstGeom prst="rect">
            <a:avLst/>
          </a:prstGeom>
          <a:noFill/>
        </p:spPr>
        <p:txBody>
          <a:bodyPr wrap="square" rtlCol="0">
            <a:spAutoFit/>
          </a:bodyPr>
          <a:lstStyle/>
          <a:p>
            <a:r>
              <a:rPr lang="en-SG" dirty="0"/>
              <a:t>S1</a:t>
            </a:r>
          </a:p>
        </p:txBody>
      </p:sp>
      <p:sp>
        <p:nvSpPr>
          <p:cNvPr id="100" name="TextBox 99">
            <a:extLst>
              <a:ext uri="{FF2B5EF4-FFF2-40B4-BE49-F238E27FC236}">
                <a16:creationId xmlns:a16="http://schemas.microsoft.com/office/drawing/2014/main" id="{24A88F79-0AAF-446C-9652-EF949463A7A2}"/>
              </a:ext>
            </a:extLst>
          </p:cNvPr>
          <p:cNvSpPr txBox="1"/>
          <p:nvPr/>
        </p:nvSpPr>
        <p:spPr>
          <a:xfrm>
            <a:off x="4451571" y="4725669"/>
            <a:ext cx="539282" cy="369332"/>
          </a:xfrm>
          <a:prstGeom prst="rect">
            <a:avLst/>
          </a:prstGeom>
          <a:noFill/>
        </p:spPr>
        <p:txBody>
          <a:bodyPr wrap="square" rtlCol="0">
            <a:spAutoFit/>
          </a:bodyPr>
          <a:lstStyle/>
          <a:p>
            <a:r>
              <a:rPr lang="en-SG" dirty="0"/>
              <a:t>S2</a:t>
            </a:r>
          </a:p>
        </p:txBody>
      </p:sp>
      <p:sp>
        <p:nvSpPr>
          <p:cNvPr id="101" name="TextBox 100">
            <a:extLst>
              <a:ext uri="{FF2B5EF4-FFF2-40B4-BE49-F238E27FC236}">
                <a16:creationId xmlns:a16="http://schemas.microsoft.com/office/drawing/2014/main" id="{ED1C469E-9BD2-4535-B5EB-64D538DF684F}"/>
              </a:ext>
            </a:extLst>
          </p:cNvPr>
          <p:cNvSpPr txBox="1"/>
          <p:nvPr/>
        </p:nvSpPr>
        <p:spPr>
          <a:xfrm>
            <a:off x="3097815" y="3278187"/>
            <a:ext cx="539282" cy="369332"/>
          </a:xfrm>
          <a:prstGeom prst="rect">
            <a:avLst/>
          </a:prstGeom>
          <a:noFill/>
        </p:spPr>
        <p:txBody>
          <a:bodyPr wrap="square" rtlCol="0">
            <a:spAutoFit/>
          </a:bodyPr>
          <a:lstStyle/>
          <a:p>
            <a:r>
              <a:rPr lang="en-SG" dirty="0"/>
              <a:t>S3</a:t>
            </a:r>
          </a:p>
        </p:txBody>
      </p:sp>
      <p:sp>
        <p:nvSpPr>
          <p:cNvPr id="102" name="TextBox 101">
            <a:extLst>
              <a:ext uri="{FF2B5EF4-FFF2-40B4-BE49-F238E27FC236}">
                <a16:creationId xmlns:a16="http://schemas.microsoft.com/office/drawing/2014/main" id="{A4AFDFC5-8E73-4113-9984-B8B69BACBE1A}"/>
              </a:ext>
            </a:extLst>
          </p:cNvPr>
          <p:cNvSpPr txBox="1"/>
          <p:nvPr/>
        </p:nvSpPr>
        <p:spPr>
          <a:xfrm>
            <a:off x="4437827" y="3291358"/>
            <a:ext cx="539282" cy="369332"/>
          </a:xfrm>
          <a:prstGeom prst="rect">
            <a:avLst/>
          </a:prstGeom>
          <a:noFill/>
        </p:spPr>
        <p:txBody>
          <a:bodyPr wrap="square" rtlCol="0">
            <a:spAutoFit/>
          </a:bodyPr>
          <a:lstStyle/>
          <a:p>
            <a:r>
              <a:rPr lang="en-SG" dirty="0"/>
              <a:t>S4</a:t>
            </a:r>
          </a:p>
        </p:txBody>
      </p:sp>
      <p:sp>
        <p:nvSpPr>
          <p:cNvPr id="103" name="TextBox 102">
            <a:extLst>
              <a:ext uri="{FF2B5EF4-FFF2-40B4-BE49-F238E27FC236}">
                <a16:creationId xmlns:a16="http://schemas.microsoft.com/office/drawing/2014/main" id="{C0F4C1B1-A41E-4B39-B689-9AA4235C781D}"/>
              </a:ext>
            </a:extLst>
          </p:cNvPr>
          <p:cNvSpPr txBox="1"/>
          <p:nvPr/>
        </p:nvSpPr>
        <p:spPr>
          <a:xfrm>
            <a:off x="4451571" y="1875866"/>
            <a:ext cx="539282" cy="369332"/>
          </a:xfrm>
          <a:prstGeom prst="rect">
            <a:avLst/>
          </a:prstGeom>
          <a:noFill/>
        </p:spPr>
        <p:txBody>
          <a:bodyPr wrap="square" rtlCol="0">
            <a:spAutoFit/>
          </a:bodyPr>
          <a:lstStyle/>
          <a:p>
            <a:r>
              <a:rPr lang="en-SG" dirty="0"/>
              <a:t>S5</a:t>
            </a:r>
          </a:p>
        </p:txBody>
      </p:sp>
      <p:sp>
        <p:nvSpPr>
          <p:cNvPr id="104" name="TextBox 103">
            <a:extLst>
              <a:ext uri="{FF2B5EF4-FFF2-40B4-BE49-F238E27FC236}">
                <a16:creationId xmlns:a16="http://schemas.microsoft.com/office/drawing/2014/main" id="{5C2222E7-3DE6-4F14-A9B5-1F10BE441900}"/>
              </a:ext>
            </a:extLst>
          </p:cNvPr>
          <p:cNvSpPr txBox="1"/>
          <p:nvPr/>
        </p:nvSpPr>
        <p:spPr>
          <a:xfrm>
            <a:off x="5886954" y="1860053"/>
            <a:ext cx="539282" cy="369332"/>
          </a:xfrm>
          <a:prstGeom prst="rect">
            <a:avLst/>
          </a:prstGeom>
          <a:noFill/>
        </p:spPr>
        <p:txBody>
          <a:bodyPr wrap="square" rtlCol="0">
            <a:spAutoFit/>
          </a:bodyPr>
          <a:lstStyle/>
          <a:p>
            <a:r>
              <a:rPr lang="en-SG" dirty="0"/>
              <a:t>S10</a:t>
            </a:r>
          </a:p>
        </p:txBody>
      </p:sp>
      <p:sp>
        <p:nvSpPr>
          <p:cNvPr id="105" name="TextBox 104">
            <a:extLst>
              <a:ext uri="{FF2B5EF4-FFF2-40B4-BE49-F238E27FC236}">
                <a16:creationId xmlns:a16="http://schemas.microsoft.com/office/drawing/2014/main" id="{D71B3784-0712-4934-9A5D-3C80C7778351}"/>
              </a:ext>
            </a:extLst>
          </p:cNvPr>
          <p:cNvSpPr txBox="1"/>
          <p:nvPr/>
        </p:nvSpPr>
        <p:spPr>
          <a:xfrm>
            <a:off x="5985189" y="3272925"/>
            <a:ext cx="539282" cy="369332"/>
          </a:xfrm>
          <a:prstGeom prst="rect">
            <a:avLst/>
          </a:prstGeom>
          <a:noFill/>
        </p:spPr>
        <p:txBody>
          <a:bodyPr wrap="square" rtlCol="0">
            <a:spAutoFit/>
          </a:bodyPr>
          <a:lstStyle/>
          <a:p>
            <a:r>
              <a:rPr lang="en-SG" dirty="0"/>
              <a:t>S8</a:t>
            </a:r>
          </a:p>
        </p:txBody>
      </p:sp>
      <p:sp>
        <p:nvSpPr>
          <p:cNvPr id="106" name="TextBox 105">
            <a:extLst>
              <a:ext uri="{FF2B5EF4-FFF2-40B4-BE49-F238E27FC236}">
                <a16:creationId xmlns:a16="http://schemas.microsoft.com/office/drawing/2014/main" id="{98CD48FF-C772-4CDD-9289-BA3BA98974BB}"/>
              </a:ext>
            </a:extLst>
          </p:cNvPr>
          <p:cNvSpPr txBox="1"/>
          <p:nvPr/>
        </p:nvSpPr>
        <p:spPr>
          <a:xfrm>
            <a:off x="5985189" y="4739634"/>
            <a:ext cx="539282" cy="369332"/>
          </a:xfrm>
          <a:prstGeom prst="rect">
            <a:avLst/>
          </a:prstGeom>
          <a:noFill/>
        </p:spPr>
        <p:txBody>
          <a:bodyPr wrap="square" rtlCol="0">
            <a:spAutoFit/>
          </a:bodyPr>
          <a:lstStyle/>
          <a:p>
            <a:r>
              <a:rPr lang="en-SG" dirty="0"/>
              <a:t>S6</a:t>
            </a:r>
          </a:p>
        </p:txBody>
      </p:sp>
      <p:sp>
        <p:nvSpPr>
          <p:cNvPr id="107" name="TextBox 106">
            <a:extLst>
              <a:ext uri="{FF2B5EF4-FFF2-40B4-BE49-F238E27FC236}">
                <a16:creationId xmlns:a16="http://schemas.microsoft.com/office/drawing/2014/main" id="{2595E5E3-4E87-447A-970F-778A04C4DDEB}"/>
              </a:ext>
            </a:extLst>
          </p:cNvPr>
          <p:cNvSpPr txBox="1"/>
          <p:nvPr/>
        </p:nvSpPr>
        <p:spPr>
          <a:xfrm>
            <a:off x="7310640" y="3245215"/>
            <a:ext cx="539282" cy="369332"/>
          </a:xfrm>
          <a:prstGeom prst="rect">
            <a:avLst/>
          </a:prstGeom>
          <a:noFill/>
        </p:spPr>
        <p:txBody>
          <a:bodyPr wrap="square" rtlCol="0">
            <a:spAutoFit/>
          </a:bodyPr>
          <a:lstStyle/>
          <a:p>
            <a:r>
              <a:rPr lang="en-SG" dirty="0"/>
              <a:t>S9</a:t>
            </a:r>
          </a:p>
        </p:txBody>
      </p:sp>
      <p:sp>
        <p:nvSpPr>
          <p:cNvPr id="108" name="TextBox 107">
            <a:extLst>
              <a:ext uri="{FF2B5EF4-FFF2-40B4-BE49-F238E27FC236}">
                <a16:creationId xmlns:a16="http://schemas.microsoft.com/office/drawing/2014/main" id="{32E9246D-F3EA-43CA-BB4D-30DCAA65C178}"/>
              </a:ext>
            </a:extLst>
          </p:cNvPr>
          <p:cNvSpPr txBox="1"/>
          <p:nvPr/>
        </p:nvSpPr>
        <p:spPr>
          <a:xfrm>
            <a:off x="7300553" y="4692697"/>
            <a:ext cx="539282" cy="369332"/>
          </a:xfrm>
          <a:prstGeom prst="rect">
            <a:avLst/>
          </a:prstGeom>
          <a:noFill/>
        </p:spPr>
        <p:txBody>
          <a:bodyPr wrap="square" rtlCol="0">
            <a:spAutoFit/>
          </a:bodyPr>
          <a:lstStyle/>
          <a:p>
            <a:r>
              <a:rPr lang="en-SG" dirty="0"/>
              <a:t>S7</a:t>
            </a:r>
          </a:p>
        </p:txBody>
      </p:sp>
      <p:sp>
        <p:nvSpPr>
          <p:cNvPr id="87" name="Rectangle: Single Corner Snipped 86">
            <a:extLst>
              <a:ext uri="{FF2B5EF4-FFF2-40B4-BE49-F238E27FC236}">
                <a16:creationId xmlns:a16="http://schemas.microsoft.com/office/drawing/2014/main" id="{314A0329-117D-42E0-8EBB-803E41F7B163}"/>
              </a:ext>
            </a:extLst>
          </p:cNvPr>
          <p:cNvSpPr/>
          <p:nvPr/>
        </p:nvSpPr>
        <p:spPr>
          <a:xfrm>
            <a:off x="3441003" y="5615364"/>
            <a:ext cx="275674" cy="148073"/>
          </a:xfrm>
          <a:prstGeom prst="snip1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91" name="Rectangle 90">
            <a:extLst>
              <a:ext uri="{FF2B5EF4-FFF2-40B4-BE49-F238E27FC236}">
                <a16:creationId xmlns:a16="http://schemas.microsoft.com/office/drawing/2014/main" id="{B5C84A31-DE3D-4A0C-BD72-67461DF0488C}"/>
              </a:ext>
            </a:extLst>
          </p:cNvPr>
          <p:cNvSpPr/>
          <p:nvPr/>
        </p:nvSpPr>
        <p:spPr>
          <a:xfrm>
            <a:off x="3862166" y="4832189"/>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1" name="Rectangle 110">
            <a:extLst>
              <a:ext uri="{FF2B5EF4-FFF2-40B4-BE49-F238E27FC236}">
                <a16:creationId xmlns:a16="http://schemas.microsoft.com/office/drawing/2014/main" id="{3C521A05-BD37-4966-B4CB-7FFE92FE1A20}"/>
              </a:ext>
            </a:extLst>
          </p:cNvPr>
          <p:cNvSpPr/>
          <p:nvPr/>
        </p:nvSpPr>
        <p:spPr>
          <a:xfrm>
            <a:off x="5178059" y="3359216"/>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2" name="Rectangle 111">
            <a:extLst>
              <a:ext uri="{FF2B5EF4-FFF2-40B4-BE49-F238E27FC236}">
                <a16:creationId xmlns:a16="http://schemas.microsoft.com/office/drawing/2014/main" id="{8287F373-DDEF-4218-99FD-5633AE9A17B6}"/>
              </a:ext>
            </a:extLst>
          </p:cNvPr>
          <p:cNvSpPr/>
          <p:nvPr/>
        </p:nvSpPr>
        <p:spPr>
          <a:xfrm>
            <a:off x="6717797" y="1919171"/>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3" name="Rectangle 112">
            <a:extLst>
              <a:ext uri="{FF2B5EF4-FFF2-40B4-BE49-F238E27FC236}">
                <a16:creationId xmlns:a16="http://schemas.microsoft.com/office/drawing/2014/main" id="{A4366F35-89C1-41D1-8203-A3F2CA602DF5}"/>
              </a:ext>
            </a:extLst>
          </p:cNvPr>
          <p:cNvSpPr/>
          <p:nvPr/>
        </p:nvSpPr>
        <p:spPr>
          <a:xfrm>
            <a:off x="6724469" y="3326659"/>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4" name="Rectangle 113">
            <a:extLst>
              <a:ext uri="{FF2B5EF4-FFF2-40B4-BE49-F238E27FC236}">
                <a16:creationId xmlns:a16="http://schemas.microsoft.com/office/drawing/2014/main" id="{8DDB6ABF-CC61-4B67-B1A6-BA6AFECCC4FC}"/>
              </a:ext>
            </a:extLst>
          </p:cNvPr>
          <p:cNvSpPr/>
          <p:nvPr/>
        </p:nvSpPr>
        <p:spPr>
          <a:xfrm>
            <a:off x="7997274" y="4781652"/>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5" name="Rectangle: Single Corner Snipped 114">
            <a:extLst>
              <a:ext uri="{FF2B5EF4-FFF2-40B4-BE49-F238E27FC236}">
                <a16:creationId xmlns:a16="http://schemas.microsoft.com/office/drawing/2014/main" id="{38C8B6B6-0E33-4BC0-87B5-5EC8EB733D91}"/>
              </a:ext>
            </a:extLst>
          </p:cNvPr>
          <p:cNvSpPr/>
          <p:nvPr/>
        </p:nvSpPr>
        <p:spPr>
          <a:xfrm>
            <a:off x="4100054" y="5618587"/>
            <a:ext cx="275674" cy="148073"/>
          </a:xfrm>
          <a:prstGeom prst="snip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6" name="Rectangle 115">
            <a:extLst>
              <a:ext uri="{FF2B5EF4-FFF2-40B4-BE49-F238E27FC236}">
                <a16:creationId xmlns:a16="http://schemas.microsoft.com/office/drawing/2014/main" id="{1F71A754-55C2-45AB-958D-6644ED5503DC}"/>
              </a:ext>
            </a:extLst>
          </p:cNvPr>
          <p:cNvSpPr/>
          <p:nvPr/>
        </p:nvSpPr>
        <p:spPr>
          <a:xfrm>
            <a:off x="3942208" y="4833292"/>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7" name="Rectangle 116">
            <a:extLst>
              <a:ext uri="{FF2B5EF4-FFF2-40B4-BE49-F238E27FC236}">
                <a16:creationId xmlns:a16="http://schemas.microsoft.com/office/drawing/2014/main" id="{B0FE3AFC-B2A7-464D-A5C4-F2F9FBD46BF1}"/>
              </a:ext>
            </a:extLst>
          </p:cNvPr>
          <p:cNvSpPr/>
          <p:nvPr/>
        </p:nvSpPr>
        <p:spPr>
          <a:xfrm>
            <a:off x="3857786" y="3367407"/>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8" name="Rectangle 117">
            <a:extLst>
              <a:ext uri="{FF2B5EF4-FFF2-40B4-BE49-F238E27FC236}">
                <a16:creationId xmlns:a16="http://schemas.microsoft.com/office/drawing/2014/main" id="{0C7BA2C5-F383-4D19-BBEC-D3E97F7C399F}"/>
              </a:ext>
            </a:extLst>
          </p:cNvPr>
          <p:cNvSpPr/>
          <p:nvPr/>
        </p:nvSpPr>
        <p:spPr>
          <a:xfrm>
            <a:off x="5154835" y="1947570"/>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9" name="Rectangle 118">
            <a:extLst>
              <a:ext uri="{FF2B5EF4-FFF2-40B4-BE49-F238E27FC236}">
                <a16:creationId xmlns:a16="http://schemas.microsoft.com/office/drawing/2014/main" id="{53CFE05A-88B1-4E61-9351-0DFA6D53280A}"/>
              </a:ext>
            </a:extLst>
          </p:cNvPr>
          <p:cNvSpPr/>
          <p:nvPr/>
        </p:nvSpPr>
        <p:spPr>
          <a:xfrm>
            <a:off x="8004898" y="3318158"/>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20" name="Rectangle 119">
            <a:extLst>
              <a:ext uri="{FF2B5EF4-FFF2-40B4-BE49-F238E27FC236}">
                <a16:creationId xmlns:a16="http://schemas.microsoft.com/office/drawing/2014/main" id="{3314E9D8-BFA3-4FB8-A865-14BCC7F554E8}"/>
              </a:ext>
            </a:extLst>
          </p:cNvPr>
          <p:cNvSpPr/>
          <p:nvPr/>
        </p:nvSpPr>
        <p:spPr>
          <a:xfrm>
            <a:off x="8079699" y="4784941"/>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21" name="Rectangle: Single Corner Snipped 120">
            <a:extLst>
              <a:ext uri="{FF2B5EF4-FFF2-40B4-BE49-F238E27FC236}">
                <a16:creationId xmlns:a16="http://schemas.microsoft.com/office/drawing/2014/main" id="{6D6FF255-34C0-4928-9FD8-3CDC4A895517}"/>
              </a:ext>
            </a:extLst>
          </p:cNvPr>
          <p:cNvSpPr/>
          <p:nvPr/>
        </p:nvSpPr>
        <p:spPr>
          <a:xfrm>
            <a:off x="3441003" y="5626186"/>
            <a:ext cx="275674" cy="148073"/>
          </a:xfrm>
          <a:prstGeom prst="snip1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SG"/>
          </a:p>
        </p:txBody>
      </p:sp>
      <p:sp>
        <p:nvSpPr>
          <p:cNvPr id="122" name="Rectangle 121">
            <a:extLst>
              <a:ext uri="{FF2B5EF4-FFF2-40B4-BE49-F238E27FC236}">
                <a16:creationId xmlns:a16="http://schemas.microsoft.com/office/drawing/2014/main" id="{6CBC2FBF-4684-410A-A6AD-36A7D1A24D6A}"/>
              </a:ext>
            </a:extLst>
          </p:cNvPr>
          <p:cNvSpPr/>
          <p:nvPr/>
        </p:nvSpPr>
        <p:spPr>
          <a:xfrm>
            <a:off x="4021144" y="4833291"/>
            <a:ext cx="68490" cy="2196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SG"/>
          </a:p>
        </p:txBody>
      </p:sp>
      <p:sp>
        <p:nvSpPr>
          <p:cNvPr id="123" name="Rectangle 122">
            <a:extLst>
              <a:ext uri="{FF2B5EF4-FFF2-40B4-BE49-F238E27FC236}">
                <a16:creationId xmlns:a16="http://schemas.microsoft.com/office/drawing/2014/main" id="{B8692E2F-AFA6-49F0-B581-3CE4B0178F52}"/>
              </a:ext>
            </a:extLst>
          </p:cNvPr>
          <p:cNvSpPr/>
          <p:nvPr/>
        </p:nvSpPr>
        <p:spPr>
          <a:xfrm>
            <a:off x="5258097" y="3360317"/>
            <a:ext cx="68490" cy="2196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SG"/>
          </a:p>
        </p:txBody>
      </p:sp>
      <p:sp>
        <p:nvSpPr>
          <p:cNvPr id="124" name="Rectangle 123">
            <a:extLst>
              <a:ext uri="{FF2B5EF4-FFF2-40B4-BE49-F238E27FC236}">
                <a16:creationId xmlns:a16="http://schemas.microsoft.com/office/drawing/2014/main" id="{FFAEF010-9E4D-4829-A17A-180A08554B0D}"/>
              </a:ext>
            </a:extLst>
          </p:cNvPr>
          <p:cNvSpPr/>
          <p:nvPr/>
        </p:nvSpPr>
        <p:spPr>
          <a:xfrm>
            <a:off x="6805181" y="1920345"/>
            <a:ext cx="68490" cy="2196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SG"/>
          </a:p>
        </p:txBody>
      </p:sp>
      <p:sp>
        <p:nvSpPr>
          <p:cNvPr id="125" name="Rectangle 124">
            <a:extLst>
              <a:ext uri="{FF2B5EF4-FFF2-40B4-BE49-F238E27FC236}">
                <a16:creationId xmlns:a16="http://schemas.microsoft.com/office/drawing/2014/main" id="{EFCD5FF5-C2AB-40F6-A824-41E09BFD33E0}"/>
              </a:ext>
            </a:extLst>
          </p:cNvPr>
          <p:cNvSpPr/>
          <p:nvPr/>
        </p:nvSpPr>
        <p:spPr>
          <a:xfrm>
            <a:off x="6799076" y="3328624"/>
            <a:ext cx="68490" cy="2196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SG"/>
          </a:p>
        </p:txBody>
      </p:sp>
      <p:sp>
        <p:nvSpPr>
          <p:cNvPr id="126" name="Rectangle 125">
            <a:extLst>
              <a:ext uri="{FF2B5EF4-FFF2-40B4-BE49-F238E27FC236}">
                <a16:creationId xmlns:a16="http://schemas.microsoft.com/office/drawing/2014/main" id="{EB76622A-7CFB-46D1-A1A4-EE641B31762D}"/>
              </a:ext>
            </a:extLst>
          </p:cNvPr>
          <p:cNvSpPr/>
          <p:nvPr/>
        </p:nvSpPr>
        <p:spPr>
          <a:xfrm>
            <a:off x="8164304" y="4781816"/>
            <a:ext cx="68490" cy="2196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SG"/>
          </a:p>
        </p:txBody>
      </p:sp>
      <p:sp>
        <p:nvSpPr>
          <p:cNvPr id="127" name="Rectangle: Single Corner Snipped 126">
            <a:extLst>
              <a:ext uri="{FF2B5EF4-FFF2-40B4-BE49-F238E27FC236}">
                <a16:creationId xmlns:a16="http://schemas.microsoft.com/office/drawing/2014/main" id="{A94C4D78-AD71-4031-B2D4-76DCF982361C}"/>
              </a:ext>
            </a:extLst>
          </p:cNvPr>
          <p:cNvSpPr/>
          <p:nvPr/>
        </p:nvSpPr>
        <p:spPr>
          <a:xfrm>
            <a:off x="3441003" y="5626186"/>
            <a:ext cx="275674" cy="148073"/>
          </a:xfrm>
          <a:prstGeom prst="snip1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28" name="Rectangle 127">
            <a:extLst>
              <a:ext uri="{FF2B5EF4-FFF2-40B4-BE49-F238E27FC236}">
                <a16:creationId xmlns:a16="http://schemas.microsoft.com/office/drawing/2014/main" id="{EB65744E-E244-4332-BEE4-0DAD6D07EDBB}"/>
              </a:ext>
            </a:extLst>
          </p:cNvPr>
          <p:cNvSpPr/>
          <p:nvPr/>
        </p:nvSpPr>
        <p:spPr>
          <a:xfrm>
            <a:off x="4107744" y="4828318"/>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30" name="Rectangle 129">
            <a:extLst>
              <a:ext uri="{FF2B5EF4-FFF2-40B4-BE49-F238E27FC236}">
                <a16:creationId xmlns:a16="http://schemas.microsoft.com/office/drawing/2014/main" id="{C563AE3C-2625-46CD-9A86-B43AD3BD91CB}"/>
              </a:ext>
            </a:extLst>
          </p:cNvPr>
          <p:cNvSpPr/>
          <p:nvPr/>
        </p:nvSpPr>
        <p:spPr>
          <a:xfrm>
            <a:off x="5344605" y="3367369"/>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31" name="Rectangle 130">
            <a:extLst>
              <a:ext uri="{FF2B5EF4-FFF2-40B4-BE49-F238E27FC236}">
                <a16:creationId xmlns:a16="http://schemas.microsoft.com/office/drawing/2014/main" id="{5AB5E1C3-5F0E-4101-9108-C7F3FBDCE631}"/>
              </a:ext>
            </a:extLst>
          </p:cNvPr>
          <p:cNvSpPr/>
          <p:nvPr/>
        </p:nvSpPr>
        <p:spPr>
          <a:xfrm>
            <a:off x="6880591" y="1919171"/>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32" name="Rectangle 131">
            <a:extLst>
              <a:ext uri="{FF2B5EF4-FFF2-40B4-BE49-F238E27FC236}">
                <a16:creationId xmlns:a16="http://schemas.microsoft.com/office/drawing/2014/main" id="{0F7BBE4E-B046-4783-9017-213C70EF2E37}"/>
              </a:ext>
            </a:extLst>
          </p:cNvPr>
          <p:cNvSpPr/>
          <p:nvPr/>
        </p:nvSpPr>
        <p:spPr>
          <a:xfrm>
            <a:off x="6872874" y="3334526"/>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33" name="Rectangle 132">
            <a:extLst>
              <a:ext uri="{FF2B5EF4-FFF2-40B4-BE49-F238E27FC236}">
                <a16:creationId xmlns:a16="http://schemas.microsoft.com/office/drawing/2014/main" id="{01A2BEF5-D66D-4C3F-9504-1E2EA02CB67A}"/>
              </a:ext>
            </a:extLst>
          </p:cNvPr>
          <p:cNvSpPr/>
          <p:nvPr/>
        </p:nvSpPr>
        <p:spPr>
          <a:xfrm>
            <a:off x="8244569" y="4788304"/>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34" name="Rectangle: Single Corner Snipped 133">
            <a:extLst>
              <a:ext uri="{FF2B5EF4-FFF2-40B4-BE49-F238E27FC236}">
                <a16:creationId xmlns:a16="http://schemas.microsoft.com/office/drawing/2014/main" id="{19A62921-0D8F-4F77-B9B9-A98CEF863B69}"/>
              </a:ext>
            </a:extLst>
          </p:cNvPr>
          <p:cNvSpPr/>
          <p:nvPr/>
        </p:nvSpPr>
        <p:spPr>
          <a:xfrm>
            <a:off x="4100637" y="5626186"/>
            <a:ext cx="275674" cy="148073"/>
          </a:xfrm>
          <a:prstGeom prst="snip1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35" name="Rectangle 134">
            <a:extLst>
              <a:ext uri="{FF2B5EF4-FFF2-40B4-BE49-F238E27FC236}">
                <a16:creationId xmlns:a16="http://schemas.microsoft.com/office/drawing/2014/main" id="{C429557F-745D-4306-B322-0AD2E7605AA0}"/>
              </a:ext>
            </a:extLst>
          </p:cNvPr>
          <p:cNvSpPr/>
          <p:nvPr/>
        </p:nvSpPr>
        <p:spPr>
          <a:xfrm>
            <a:off x="3855686" y="4833291"/>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36" name="Rectangle 135">
            <a:extLst>
              <a:ext uri="{FF2B5EF4-FFF2-40B4-BE49-F238E27FC236}">
                <a16:creationId xmlns:a16="http://schemas.microsoft.com/office/drawing/2014/main" id="{90ADE76D-85F3-45CE-A9E9-5A6B0574A36A}"/>
              </a:ext>
            </a:extLst>
          </p:cNvPr>
          <p:cNvSpPr/>
          <p:nvPr/>
        </p:nvSpPr>
        <p:spPr>
          <a:xfrm>
            <a:off x="3930118" y="3361591"/>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38" name="Rectangle 137">
            <a:extLst>
              <a:ext uri="{FF2B5EF4-FFF2-40B4-BE49-F238E27FC236}">
                <a16:creationId xmlns:a16="http://schemas.microsoft.com/office/drawing/2014/main" id="{06717116-0845-4444-A264-F1BB7FE53101}"/>
              </a:ext>
            </a:extLst>
          </p:cNvPr>
          <p:cNvSpPr/>
          <p:nvPr/>
        </p:nvSpPr>
        <p:spPr>
          <a:xfrm>
            <a:off x="5233710" y="1942133"/>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40" name="Rectangle 139">
            <a:extLst>
              <a:ext uri="{FF2B5EF4-FFF2-40B4-BE49-F238E27FC236}">
                <a16:creationId xmlns:a16="http://schemas.microsoft.com/office/drawing/2014/main" id="{2804A121-52C2-4461-9FCC-F6E329144B77}"/>
              </a:ext>
            </a:extLst>
          </p:cNvPr>
          <p:cNvSpPr/>
          <p:nvPr/>
        </p:nvSpPr>
        <p:spPr>
          <a:xfrm>
            <a:off x="8079699" y="3311733"/>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41" name="Rectangle 140">
            <a:extLst>
              <a:ext uri="{FF2B5EF4-FFF2-40B4-BE49-F238E27FC236}">
                <a16:creationId xmlns:a16="http://schemas.microsoft.com/office/drawing/2014/main" id="{49F7DD17-F338-4363-AEF6-129184985EA3}"/>
              </a:ext>
            </a:extLst>
          </p:cNvPr>
          <p:cNvSpPr/>
          <p:nvPr/>
        </p:nvSpPr>
        <p:spPr>
          <a:xfrm>
            <a:off x="7998599" y="4781652"/>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09" name="TextBox 108">
            <a:extLst>
              <a:ext uri="{FF2B5EF4-FFF2-40B4-BE49-F238E27FC236}">
                <a16:creationId xmlns:a16="http://schemas.microsoft.com/office/drawing/2014/main" id="{D4E3F670-926F-4271-BA2A-608A42E01D65}"/>
              </a:ext>
            </a:extLst>
          </p:cNvPr>
          <p:cNvSpPr txBox="1"/>
          <p:nvPr/>
        </p:nvSpPr>
        <p:spPr>
          <a:xfrm>
            <a:off x="421020" y="3142905"/>
            <a:ext cx="2788886" cy="646331"/>
          </a:xfrm>
          <a:prstGeom prst="rect">
            <a:avLst/>
          </a:prstGeom>
          <a:noFill/>
        </p:spPr>
        <p:txBody>
          <a:bodyPr wrap="square" rtlCol="0">
            <a:spAutoFit/>
          </a:bodyPr>
          <a:lstStyle/>
          <a:p>
            <a:pPr algn="ctr"/>
            <a:r>
              <a:rPr lang="en-SG" b="1" dirty="0"/>
              <a:t>Ring Buffer </a:t>
            </a:r>
          </a:p>
          <a:p>
            <a:pPr algn="ctr"/>
            <a:r>
              <a:rPr lang="en-SG" b="1" dirty="0"/>
              <a:t>in switches</a:t>
            </a:r>
          </a:p>
        </p:txBody>
      </p:sp>
      <p:sp>
        <p:nvSpPr>
          <p:cNvPr id="110" name="Arrow: Right 109">
            <a:extLst>
              <a:ext uri="{FF2B5EF4-FFF2-40B4-BE49-F238E27FC236}">
                <a16:creationId xmlns:a16="http://schemas.microsoft.com/office/drawing/2014/main" id="{B9470258-0AA4-426F-99DE-9B880FBC6F26}"/>
              </a:ext>
            </a:extLst>
          </p:cNvPr>
          <p:cNvSpPr/>
          <p:nvPr/>
        </p:nvSpPr>
        <p:spPr>
          <a:xfrm rot="2068335">
            <a:off x="2430090" y="4139013"/>
            <a:ext cx="1443948" cy="182372"/>
          </a:xfrm>
          <a:prstGeom prst="rightArrow">
            <a:avLst>
              <a:gd name="adj1" fmla="val 535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60" name="Right Brace 159">
            <a:extLst>
              <a:ext uri="{FF2B5EF4-FFF2-40B4-BE49-F238E27FC236}">
                <a16:creationId xmlns:a16="http://schemas.microsoft.com/office/drawing/2014/main" id="{9652974D-0245-45A3-AC88-E1103E78A57F}"/>
              </a:ext>
            </a:extLst>
          </p:cNvPr>
          <p:cNvSpPr/>
          <p:nvPr/>
        </p:nvSpPr>
        <p:spPr>
          <a:xfrm>
            <a:off x="8525629" y="1860053"/>
            <a:ext cx="664420" cy="3182378"/>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SG"/>
          </a:p>
        </p:txBody>
      </p:sp>
      <p:sp>
        <p:nvSpPr>
          <p:cNvPr id="161" name="TextBox 160">
            <a:extLst>
              <a:ext uri="{FF2B5EF4-FFF2-40B4-BE49-F238E27FC236}">
                <a16:creationId xmlns:a16="http://schemas.microsoft.com/office/drawing/2014/main" id="{90C6C4D2-C9D6-47C8-909A-03952B457A59}"/>
              </a:ext>
            </a:extLst>
          </p:cNvPr>
          <p:cNvSpPr txBox="1"/>
          <p:nvPr/>
        </p:nvSpPr>
        <p:spPr>
          <a:xfrm>
            <a:off x="9024893" y="3123226"/>
            <a:ext cx="2788886" cy="707886"/>
          </a:xfrm>
          <a:prstGeom prst="rect">
            <a:avLst/>
          </a:prstGeom>
          <a:noFill/>
        </p:spPr>
        <p:txBody>
          <a:bodyPr wrap="square" rtlCol="0">
            <a:spAutoFit/>
          </a:bodyPr>
          <a:lstStyle/>
          <a:p>
            <a:pPr algn="ctr"/>
            <a:r>
              <a:rPr lang="en-SG" sz="2000" b="1" dirty="0"/>
              <a:t>Time-Synchronization </a:t>
            </a:r>
          </a:p>
          <a:p>
            <a:pPr algn="ctr"/>
            <a:r>
              <a:rPr lang="en-SG" sz="2000" b="1" dirty="0"/>
              <a:t>using DPTP</a:t>
            </a:r>
          </a:p>
        </p:txBody>
      </p:sp>
      <p:sp>
        <p:nvSpPr>
          <p:cNvPr id="162" name="Content Placeholder 2">
            <a:extLst>
              <a:ext uri="{FF2B5EF4-FFF2-40B4-BE49-F238E27FC236}">
                <a16:creationId xmlns:a16="http://schemas.microsoft.com/office/drawing/2014/main" id="{E4340144-7C50-49FF-8D7A-1278CB82A6E1}"/>
              </a:ext>
            </a:extLst>
          </p:cNvPr>
          <p:cNvSpPr txBox="1">
            <a:spLocks/>
          </p:cNvSpPr>
          <p:nvPr/>
        </p:nvSpPr>
        <p:spPr>
          <a:xfrm>
            <a:off x="151497" y="1569057"/>
            <a:ext cx="3940023" cy="50579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SG" sz="2400" dirty="0"/>
              <a:t>Compression : Packet Records </a:t>
            </a:r>
          </a:p>
          <a:p>
            <a:pPr marL="0" indent="0" algn="ctr">
              <a:buFont typeface="Arial" panose="020B0604020202020204" pitchFamily="34" charset="0"/>
              <a:buNone/>
            </a:pPr>
            <a:r>
              <a:rPr lang="en-SG" sz="2400" dirty="0"/>
              <a:t> (</a:t>
            </a:r>
            <a:r>
              <a:rPr lang="en-SG" sz="2400" i="1" dirty="0" err="1"/>
              <a:t>p</a:t>
            </a:r>
            <a:r>
              <a:rPr lang="en-SG" sz="2400" dirty="0" err="1"/>
              <a:t>records</a:t>
            </a:r>
            <a:r>
              <a:rPr lang="en-SG" sz="2400" dirty="0"/>
              <a:t>)</a:t>
            </a:r>
          </a:p>
        </p:txBody>
      </p:sp>
      <p:graphicFrame>
        <p:nvGraphicFramePr>
          <p:cNvPr id="163" name="Table 52">
            <a:extLst>
              <a:ext uri="{FF2B5EF4-FFF2-40B4-BE49-F238E27FC236}">
                <a16:creationId xmlns:a16="http://schemas.microsoft.com/office/drawing/2014/main" id="{614130F4-0EDC-47EA-9AC2-13C42D3D125D}"/>
              </a:ext>
            </a:extLst>
          </p:cNvPr>
          <p:cNvGraphicFramePr>
            <a:graphicFrameLocks noGrp="1"/>
          </p:cNvGraphicFramePr>
          <p:nvPr/>
        </p:nvGraphicFramePr>
        <p:xfrm>
          <a:off x="278608" y="2440809"/>
          <a:ext cx="3235038" cy="335280"/>
        </p:xfrm>
        <a:graphic>
          <a:graphicData uri="http://schemas.openxmlformats.org/drawingml/2006/table">
            <a:tbl>
              <a:tblPr firstRow="1" bandRow="1">
                <a:tableStyleId>{5940675A-B579-460E-94D1-54222C63F5DA}</a:tableStyleId>
              </a:tblPr>
              <a:tblGrid>
                <a:gridCol w="600882">
                  <a:extLst>
                    <a:ext uri="{9D8B030D-6E8A-4147-A177-3AD203B41FA5}">
                      <a16:colId xmlns:a16="http://schemas.microsoft.com/office/drawing/2014/main" val="174645471"/>
                    </a:ext>
                  </a:extLst>
                </a:gridCol>
                <a:gridCol w="772165">
                  <a:extLst>
                    <a:ext uri="{9D8B030D-6E8A-4147-A177-3AD203B41FA5}">
                      <a16:colId xmlns:a16="http://schemas.microsoft.com/office/drawing/2014/main" val="576880129"/>
                    </a:ext>
                  </a:extLst>
                </a:gridCol>
                <a:gridCol w="1036999">
                  <a:extLst>
                    <a:ext uri="{9D8B030D-6E8A-4147-A177-3AD203B41FA5}">
                      <a16:colId xmlns:a16="http://schemas.microsoft.com/office/drawing/2014/main" val="1720761452"/>
                    </a:ext>
                  </a:extLst>
                </a:gridCol>
                <a:gridCol w="824992">
                  <a:extLst>
                    <a:ext uri="{9D8B030D-6E8A-4147-A177-3AD203B41FA5}">
                      <a16:colId xmlns:a16="http://schemas.microsoft.com/office/drawing/2014/main" val="2199898733"/>
                    </a:ext>
                  </a:extLst>
                </a:gridCol>
              </a:tblGrid>
              <a:tr h="302276">
                <a:tc>
                  <a:txBody>
                    <a:bodyPr/>
                    <a:lstStyle/>
                    <a:p>
                      <a:r>
                        <a:rPr lang="en-SG" sz="1600" dirty="0">
                          <a:solidFill>
                            <a:schemeClr val="accent1">
                              <a:lumMod val="50000"/>
                            </a:schemeClr>
                          </a:solidFill>
                        </a:rPr>
                        <a:t>Hash</a:t>
                      </a:r>
                      <a:endParaRPr lang="en-SG" sz="1600" dirty="0"/>
                    </a:p>
                  </a:txBody>
                  <a:tcPr/>
                </a:tc>
                <a:tc>
                  <a:txBody>
                    <a:bodyPr/>
                    <a:lstStyle/>
                    <a:p>
                      <a:r>
                        <a:rPr lang="en-SG" sz="1600" dirty="0" err="1">
                          <a:solidFill>
                            <a:schemeClr val="accent1">
                              <a:lumMod val="50000"/>
                            </a:schemeClr>
                          </a:solidFill>
                        </a:rPr>
                        <a:t>Time</a:t>
                      </a:r>
                      <a:r>
                        <a:rPr lang="en-SG" sz="1600" baseline="-25000" dirty="0" err="1">
                          <a:solidFill>
                            <a:schemeClr val="accent1">
                              <a:lumMod val="50000"/>
                            </a:schemeClr>
                          </a:solidFill>
                        </a:rPr>
                        <a:t>In</a:t>
                      </a:r>
                      <a:endParaRPr lang="en-SG" sz="1600" dirty="0"/>
                    </a:p>
                  </a:txBody>
                  <a:tcPr/>
                </a:tc>
                <a:tc>
                  <a:txBody>
                    <a:bodyPr/>
                    <a:lstStyle/>
                    <a:p>
                      <a:r>
                        <a:rPr lang="en-SG" sz="1600" dirty="0" err="1">
                          <a:solidFill>
                            <a:schemeClr val="accent1">
                              <a:lumMod val="50000"/>
                            </a:schemeClr>
                          </a:solidFill>
                        </a:rPr>
                        <a:t>Time</a:t>
                      </a:r>
                      <a:r>
                        <a:rPr lang="en-SG" sz="1600" baseline="-25000" dirty="0" err="1">
                          <a:solidFill>
                            <a:schemeClr val="accent1">
                              <a:lumMod val="50000"/>
                            </a:schemeClr>
                          </a:solidFill>
                        </a:rPr>
                        <a:t>Queue</a:t>
                      </a:r>
                      <a:endParaRPr lang="en-SG" sz="1600" dirty="0"/>
                    </a:p>
                  </a:txBody>
                  <a:tcPr/>
                </a:tc>
                <a:tc>
                  <a:txBody>
                    <a:bodyPr/>
                    <a:lstStyle/>
                    <a:p>
                      <a:r>
                        <a:rPr lang="en-SG" sz="1600" dirty="0">
                          <a:solidFill>
                            <a:schemeClr val="accent1">
                              <a:lumMod val="50000"/>
                            </a:schemeClr>
                          </a:solidFill>
                        </a:rPr>
                        <a:t>Stat</a:t>
                      </a:r>
                      <a:endParaRPr lang="en-SG" sz="1600" dirty="0"/>
                    </a:p>
                  </a:txBody>
                  <a:tcPr/>
                </a:tc>
                <a:extLst>
                  <a:ext uri="{0D108BD9-81ED-4DB2-BD59-A6C34878D82A}">
                    <a16:rowId xmlns:a16="http://schemas.microsoft.com/office/drawing/2014/main" val="191998759"/>
                  </a:ext>
                </a:extLst>
              </a:tr>
            </a:tbl>
          </a:graphicData>
        </a:graphic>
      </p:graphicFrame>
      <p:sp>
        <p:nvSpPr>
          <p:cNvPr id="159" name="TextBox 158">
            <a:extLst>
              <a:ext uri="{FF2B5EF4-FFF2-40B4-BE49-F238E27FC236}">
                <a16:creationId xmlns:a16="http://schemas.microsoft.com/office/drawing/2014/main" id="{143AE80E-7844-4982-92AF-179A8C06F45A}"/>
              </a:ext>
            </a:extLst>
          </p:cNvPr>
          <p:cNvSpPr txBox="1"/>
          <p:nvPr/>
        </p:nvSpPr>
        <p:spPr>
          <a:xfrm>
            <a:off x="2667765" y="2437650"/>
            <a:ext cx="1270124" cy="338554"/>
          </a:xfrm>
          <a:prstGeom prst="rect">
            <a:avLst/>
          </a:prstGeom>
          <a:solidFill>
            <a:schemeClr val="bg1">
              <a:lumMod val="65000"/>
            </a:schemeClr>
          </a:solidFill>
          <a:ln w="12700">
            <a:solidFill>
              <a:schemeClr val="tx1"/>
            </a:solidFill>
          </a:ln>
        </p:spPr>
        <p:txBody>
          <a:bodyPr wrap="square" rtlCol="0">
            <a:spAutoFit/>
          </a:bodyPr>
          <a:lstStyle/>
          <a:p>
            <a:r>
              <a:rPr lang="en-SG" sz="1600" dirty="0"/>
              <a:t>Ingress Port</a:t>
            </a:r>
          </a:p>
        </p:txBody>
      </p:sp>
    </p:spTree>
    <p:custDataLst>
      <p:tags r:id="rId1"/>
    </p:custDataLst>
    <p:extLst>
      <p:ext uri="{BB962C8B-B14F-4D97-AF65-F5344CB8AC3E}">
        <p14:creationId xmlns:p14="http://schemas.microsoft.com/office/powerpoint/2010/main" val="2649439896"/>
      </p:ext>
    </p:extLst>
  </p:cSld>
  <p:clrMapOvr>
    <a:masterClrMapping/>
  </p:clrMapOvr>
  <mc:AlternateContent xmlns:mc="http://schemas.openxmlformats.org/markup-compatibility/2006" xmlns:p14="http://schemas.microsoft.com/office/powerpoint/2010/main">
    <mc:Choice Requires="p14">
      <p:transition spd="slow" p14:dur="2000" advTm="58820"/>
    </mc:Choice>
    <mc:Fallback xmlns="">
      <p:transition spd="slow" advTm="5882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60"/>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161"/>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6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5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0" presetClass="path" presetSubtype="0" accel="50000" decel="50000" fill="hold" grpId="0" nodeType="clickEffect">
                                  <p:stCondLst>
                                    <p:cond delay="0"/>
                                  </p:stCondLst>
                                  <p:childTnLst>
                                    <p:animMotion origin="layout" path="M 4.16667E-7 -0.00093 L 0.03125 -0.10648 L 0.14128 -0.31759 L 0.26484 -0.52083 C 0.26497 -0.45949 0.26523 -0.39815 0.26536 -0.33681 L 0.37109 -0.12292 L 0.40195 -0.00394 " pathEditMode="relative" ptsTypes="AAAAAAA">
                                      <p:cBhvr>
                                        <p:cTn id="56" dur="1000" fill="hold"/>
                                        <p:tgtEl>
                                          <p:spTgt spid="87"/>
                                        </p:tgtEl>
                                        <p:attrNameLst>
                                          <p:attrName>ppt_x</p:attrName>
                                          <p:attrName>ppt_y</p:attrName>
                                        </p:attrNameLst>
                                      </p:cBhvr>
                                    </p:animMotion>
                                  </p:childTnLst>
                                </p:cTn>
                              </p:par>
                              <p:par>
                                <p:cTn id="57" presetID="1" presetClass="entr" presetSubtype="0" fill="hold" grpId="0" nodeType="withEffect">
                                  <p:stCondLst>
                                    <p:cond delay="200"/>
                                  </p:stCondLst>
                                  <p:childTnLst>
                                    <p:set>
                                      <p:cBhvr>
                                        <p:cTn id="58" dur="1" fill="hold">
                                          <p:stCondLst>
                                            <p:cond delay="0"/>
                                          </p:stCondLst>
                                        </p:cTn>
                                        <p:tgtEl>
                                          <p:spTgt spid="91"/>
                                        </p:tgtEl>
                                        <p:attrNameLst>
                                          <p:attrName>style.visibility</p:attrName>
                                        </p:attrNameLst>
                                      </p:cBhvr>
                                      <p:to>
                                        <p:strVal val="visible"/>
                                      </p:to>
                                    </p:set>
                                  </p:childTnLst>
                                </p:cTn>
                              </p:par>
                              <p:par>
                                <p:cTn id="59" presetID="1" presetClass="entr" presetSubtype="0" fill="hold" grpId="0" nodeType="withEffect">
                                  <p:stCondLst>
                                    <p:cond delay="400"/>
                                  </p:stCondLst>
                                  <p:childTnLst>
                                    <p:set>
                                      <p:cBhvr>
                                        <p:cTn id="60" dur="1" fill="hold">
                                          <p:stCondLst>
                                            <p:cond delay="0"/>
                                          </p:stCondLst>
                                        </p:cTn>
                                        <p:tgtEl>
                                          <p:spTgt spid="111"/>
                                        </p:tgtEl>
                                        <p:attrNameLst>
                                          <p:attrName>style.visibility</p:attrName>
                                        </p:attrNameLst>
                                      </p:cBhvr>
                                      <p:to>
                                        <p:strVal val="visible"/>
                                      </p:to>
                                    </p:set>
                                  </p:childTnLst>
                                </p:cTn>
                              </p:par>
                              <p:par>
                                <p:cTn id="61" presetID="1" presetClass="entr" presetSubtype="0" fill="hold" grpId="0" nodeType="withEffect">
                                  <p:stCondLst>
                                    <p:cond delay="600"/>
                                  </p:stCondLst>
                                  <p:childTnLst>
                                    <p:set>
                                      <p:cBhvr>
                                        <p:cTn id="62" dur="1" fill="hold">
                                          <p:stCondLst>
                                            <p:cond delay="0"/>
                                          </p:stCondLst>
                                        </p:cTn>
                                        <p:tgtEl>
                                          <p:spTgt spid="112"/>
                                        </p:tgtEl>
                                        <p:attrNameLst>
                                          <p:attrName>style.visibility</p:attrName>
                                        </p:attrNameLst>
                                      </p:cBhvr>
                                      <p:to>
                                        <p:strVal val="visible"/>
                                      </p:to>
                                    </p:set>
                                  </p:childTnLst>
                                </p:cTn>
                              </p:par>
                              <p:par>
                                <p:cTn id="63" presetID="1" presetClass="entr" presetSubtype="0" fill="hold" grpId="0" nodeType="withEffect">
                                  <p:stCondLst>
                                    <p:cond delay="800"/>
                                  </p:stCondLst>
                                  <p:childTnLst>
                                    <p:set>
                                      <p:cBhvr>
                                        <p:cTn id="64" dur="1" fill="hold">
                                          <p:stCondLst>
                                            <p:cond delay="0"/>
                                          </p:stCondLst>
                                        </p:cTn>
                                        <p:tgtEl>
                                          <p:spTgt spid="113"/>
                                        </p:tgtEl>
                                        <p:attrNameLst>
                                          <p:attrName>style.visibility</p:attrName>
                                        </p:attrNameLst>
                                      </p:cBhvr>
                                      <p:to>
                                        <p:strVal val="visible"/>
                                      </p:to>
                                    </p:set>
                                  </p:childTnLst>
                                </p:cTn>
                              </p:par>
                              <p:par>
                                <p:cTn id="65" presetID="1" presetClass="entr" presetSubtype="0" fill="hold" grpId="0" nodeType="withEffect">
                                  <p:stCondLst>
                                    <p:cond delay="1000"/>
                                  </p:stCondLst>
                                  <p:childTnLst>
                                    <p:set>
                                      <p:cBhvr>
                                        <p:cTn id="66" dur="1" fill="hold">
                                          <p:stCondLst>
                                            <p:cond delay="0"/>
                                          </p:stCondLst>
                                        </p:cTn>
                                        <p:tgtEl>
                                          <p:spTgt spid="114"/>
                                        </p:tgtEl>
                                        <p:attrNameLst>
                                          <p:attrName>style.visibility</p:attrName>
                                        </p:attrNameLst>
                                      </p:cBhvr>
                                      <p:to>
                                        <p:strVal val="visible"/>
                                      </p:to>
                                    </p:set>
                                  </p:childTnLst>
                                </p:cTn>
                              </p:par>
                            </p:childTnLst>
                          </p:cTn>
                        </p:par>
                        <p:par>
                          <p:cTn id="67" fill="hold">
                            <p:stCondLst>
                              <p:cond delay="1000"/>
                            </p:stCondLst>
                            <p:childTnLst>
                              <p:par>
                                <p:cTn id="68" presetID="0" presetClass="path" presetSubtype="0" accel="50000" decel="50000" fill="hold" grpId="0" nodeType="afterEffect">
                                  <p:stCondLst>
                                    <p:cond delay="0"/>
                                  </p:stCondLst>
                                  <p:childTnLst>
                                    <p:animMotion origin="layout" path="M -0.00065 -0.00139 L -0.02487 -0.08889 L -0.02644 -0.3037 L 0.08515 -0.51458 L 0.31341 -0.35069 L 0.31445 -0.14166 L 0.34635 -0.0044 " pathEditMode="relative" ptsTypes="AAAAAAA">
                                      <p:cBhvr>
                                        <p:cTn id="69" dur="1000" fill="hold"/>
                                        <p:tgtEl>
                                          <p:spTgt spid="115"/>
                                        </p:tgtEl>
                                        <p:attrNameLst>
                                          <p:attrName>ppt_x</p:attrName>
                                          <p:attrName>ppt_y</p:attrName>
                                        </p:attrNameLst>
                                      </p:cBhvr>
                                    </p:animMotion>
                                  </p:childTnLst>
                                </p:cTn>
                              </p:par>
                              <p:par>
                                <p:cTn id="70" presetID="1" presetClass="entr" presetSubtype="0" fill="hold" grpId="0" nodeType="withEffect">
                                  <p:stCondLst>
                                    <p:cond delay="200"/>
                                  </p:stCondLst>
                                  <p:childTnLst>
                                    <p:set>
                                      <p:cBhvr>
                                        <p:cTn id="71" dur="1" fill="hold">
                                          <p:stCondLst>
                                            <p:cond delay="0"/>
                                          </p:stCondLst>
                                        </p:cTn>
                                        <p:tgtEl>
                                          <p:spTgt spid="116"/>
                                        </p:tgtEl>
                                        <p:attrNameLst>
                                          <p:attrName>style.visibility</p:attrName>
                                        </p:attrNameLst>
                                      </p:cBhvr>
                                      <p:to>
                                        <p:strVal val="visible"/>
                                      </p:to>
                                    </p:set>
                                  </p:childTnLst>
                                </p:cTn>
                              </p:par>
                              <p:par>
                                <p:cTn id="72" presetID="1" presetClass="entr" presetSubtype="0" fill="hold" grpId="0" nodeType="withEffect">
                                  <p:stCondLst>
                                    <p:cond delay="400"/>
                                  </p:stCondLst>
                                  <p:childTnLst>
                                    <p:set>
                                      <p:cBhvr>
                                        <p:cTn id="73" dur="1" fill="hold">
                                          <p:stCondLst>
                                            <p:cond delay="0"/>
                                          </p:stCondLst>
                                        </p:cTn>
                                        <p:tgtEl>
                                          <p:spTgt spid="117"/>
                                        </p:tgtEl>
                                        <p:attrNameLst>
                                          <p:attrName>style.visibility</p:attrName>
                                        </p:attrNameLst>
                                      </p:cBhvr>
                                      <p:to>
                                        <p:strVal val="visible"/>
                                      </p:to>
                                    </p:set>
                                  </p:childTnLst>
                                </p:cTn>
                              </p:par>
                              <p:par>
                                <p:cTn id="74" presetID="1" presetClass="entr" presetSubtype="0" fill="hold" grpId="0" nodeType="withEffect">
                                  <p:stCondLst>
                                    <p:cond delay="600"/>
                                  </p:stCondLst>
                                  <p:childTnLst>
                                    <p:set>
                                      <p:cBhvr>
                                        <p:cTn id="75" dur="1" fill="hold">
                                          <p:stCondLst>
                                            <p:cond delay="0"/>
                                          </p:stCondLst>
                                        </p:cTn>
                                        <p:tgtEl>
                                          <p:spTgt spid="118"/>
                                        </p:tgtEl>
                                        <p:attrNameLst>
                                          <p:attrName>style.visibility</p:attrName>
                                        </p:attrNameLst>
                                      </p:cBhvr>
                                      <p:to>
                                        <p:strVal val="visible"/>
                                      </p:to>
                                    </p:set>
                                  </p:childTnLst>
                                </p:cTn>
                              </p:par>
                              <p:par>
                                <p:cTn id="76" presetID="1" presetClass="entr" presetSubtype="0" fill="hold" grpId="0" nodeType="withEffect">
                                  <p:stCondLst>
                                    <p:cond delay="800"/>
                                  </p:stCondLst>
                                  <p:childTnLst>
                                    <p:set>
                                      <p:cBhvr>
                                        <p:cTn id="77" dur="1" fill="hold">
                                          <p:stCondLst>
                                            <p:cond delay="0"/>
                                          </p:stCondLst>
                                        </p:cTn>
                                        <p:tgtEl>
                                          <p:spTgt spid="119"/>
                                        </p:tgtEl>
                                        <p:attrNameLst>
                                          <p:attrName>style.visibility</p:attrName>
                                        </p:attrNameLst>
                                      </p:cBhvr>
                                      <p:to>
                                        <p:strVal val="visible"/>
                                      </p:to>
                                    </p:set>
                                  </p:childTnLst>
                                </p:cTn>
                              </p:par>
                              <p:par>
                                <p:cTn id="78" presetID="1" presetClass="entr" presetSubtype="0" fill="hold" grpId="0" nodeType="withEffect">
                                  <p:stCondLst>
                                    <p:cond delay="1000"/>
                                  </p:stCondLst>
                                  <p:childTnLst>
                                    <p:set>
                                      <p:cBhvr>
                                        <p:cTn id="79" dur="1" fill="hold">
                                          <p:stCondLst>
                                            <p:cond delay="0"/>
                                          </p:stCondLst>
                                        </p:cTn>
                                        <p:tgtEl>
                                          <p:spTgt spid="120"/>
                                        </p:tgtEl>
                                        <p:attrNameLst>
                                          <p:attrName>style.visibility</p:attrName>
                                        </p:attrNameLst>
                                      </p:cBhvr>
                                      <p:to>
                                        <p:strVal val="visible"/>
                                      </p:to>
                                    </p:set>
                                  </p:childTnLst>
                                </p:cTn>
                              </p:par>
                            </p:childTnLst>
                          </p:cTn>
                        </p:par>
                        <p:par>
                          <p:cTn id="80" fill="hold">
                            <p:stCondLst>
                              <p:cond delay="2000"/>
                            </p:stCondLst>
                            <p:childTnLst>
                              <p:par>
                                <p:cTn id="81" presetID="0" presetClass="path" presetSubtype="0" accel="50000" decel="50000" fill="hold" grpId="0" nodeType="afterEffect">
                                  <p:stCondLst>
                                    <p:cond delay="0"/>
                                  </p:stCondLst>
                                  <p:childTnLst>
                                    <p:animMotion origin="layout" path="M 4.16667E-7 -0.00093 L 0.03125 -0.10648 L 0.14128 -0.31759 L 0.26484 -0.52083 C 0.26497 -0.45949 0.26523 -0.39815 0.26536 -0.33681 L 0.37109 -0.12292 L 0.40195 -0.00394 " pathEditMode="relative" rAng="0" ptsTypes="AAAAAAA">
                                      <p:cBhvr>
                                        <p:cTn id="82" dur="1000" fill="hold"/>
                                        <p:tgtEl>
                                          <p:spTgt spid="121"/>
                                        </p:tgtEl>
                                        <p:attrNameLst>
                                          <p:attrName>ppt_x</p:attrName>
                                          <p:attrName>ppt_y</p:attrName>
                                        </p:attrNameLst>
                                      </p:cBhvr>
                                      <p:rCtr x="20091" y="-25995"/>
                                    </p:animMotion>
                                  </p:childTnLst>
                                </p:cTn>
                              </p:par>
                              <p:par>
                                <p:cTn id="83" presetID="1" presetClass="entr" presetSubtype="0" fill="hold" grpId="0" nodeType="withEffect">
                                  <p:stCondLst>
                                    <p:cond delay="200"/>
                                  </p:stCondLst>
                                  <p:childTnLst>
                                    <p:set>
                                      <p:cBhvr>
                                        <p:cTn id="84" dur="1" fill="hold">
                                          <p:stCondLst>
                                            <p:cond delay="0"/>
                                          </p:stCondLst>
                                        </p:cTn>
                                        <p:tgtEl>
                                          <p:spTgt spid="122"/>
                                        </p:tgtEl>
                                        <p:attrNameLst>
                                          <p:attrName>style.visibility</p:attrName>
                                        </p:attrNameLst>
                                      </p:cBhvr>
                                      <p:to>
                                        <p:strVal val="visible"/>
                                      </p:to>
                                    </p:set>
                                  </p:childTnLst>
                                </p:cTn>
                              </p:par>
                              <p:par>
                                <p:cTn id="85" presetID="1" presetClass="entr" presetSubtype="0" fill="hold" grpId="0" nodeType="withEffect">
                                  <p:stCondLst>
                                    <p:cond delay="400"/>
                                  </p:stCondLst>
                                  <p:childTnLst>
                                    <p:set>
                                      <p:cBhvr>
                                        <p:cTn id="86" dur="1" fill="hold">
                                          <p:stCondLst>
                                            <p:cond delay="0"/>
                                          </p:stCondLst>
                                        </p:cTn>
                                        <p:tgtEl>
                                          <p:spTgt spid="123"/>
                                        </p:tgtEl>
                                        <p:attrNameLst>
                                          <p:attrName>style.visibility</p:attrName>
                                        </p:attrNameLst>
                                      </p:cBhvr>
                                      <p:to>
                                        <p:strVal val="visible"/>
                                      </p:to>
                                    </p:set>
                                  </p:childTnLst>
                                </p:cTn>
                              </p:par>
                              <p:par>
                                <p:cTn id="87" presetID="1" presetClass="entr" presetSubtype="0" fill="hold" grpId="0" nodeType="withEffect">
                                  <p:stCondLst>
                                    <p:cond delay="600"/>
                                  </p:stCondLst>
                                  <p:childTnLst>
                                    <p:set>
                                      <p:cBhvr>
                                        <p:cTn id="88" dur="1" fill="hold">
                                          <p:stCondLst>
                                            <p:cond delay="0"/>
                                          </p:stCondLst>
                                        </p:cTn>
                                        <p:tgtEl>
                                          <p:spTgt spid="124"/>
                                        </p:tgtEl>
                                        <p:attrNameLst>
                                          <p:attrName>style.visibility</p:attrName>
                                        </p:attrNameLst>
                                      </p:cBhvr>
                                      <p:to>
                                        <p:strVal val="visible"/>
                                      </p:to>
                                    </p:set>
                                  </p:childTnLst>
                                </p:cTn>
                              </p:par>
                              <p:par>
                                <p:cTn id="89" presetID="1" presetClass="entr" presetSubtype="0" fill="hold" grpId="0" nodeType="withEffect">
                                  <p:stCondLst>
                                    <p:cond delay="800"/>
                                  </p:stCondLst>
                                  <p:childTnLst>
                                    <p:set>
                                      <p:cBhvr>
                                        <p:cTn id="90" dur="1" fill="hold">
                                          <p:stCondLst>
                                            <p:cond delay="0"/>
                                          </p:stCondLst>
                                        </p:cTn>
                                        <p:tgtEl>
                                          <p:spTgt spid="125"/>
                                        </p:tgtEl>
                                        <p:attrNameLst>
                                          <p:attrName>style.visibility</p:attrName>
                                        </p:attrNameLst>
                                      </p:cBhvr>
                                      <p:to>
                                        <p:strVal val="visible"/>
                                      </p:to>
                                    </p:set>
                                  </p:childTnLst>
                                </p:cTn>
                              </p:par>
                              <p:par>
                                <p:cTn id="91" presetID="1" presetClass="entr" presetSubtype="0" fill="hold" grpId="0" nodeType="withEffect">
                                  <p:stCondLst>
                                    <p:cond delay="1000"/>
                                  </p:stCondLst>
                                  <p:childTnLst>
                                    <p:set>
                                      <p:cBhvr>
                                        <p:cTn id="92" dur="1" fill="hold">
                                          <p:stCondLst>
                                            <p:cond delay="0"/>
                                          </p:stCondLst>
                                        </p:cTn>
                                        <p:tgtEl>
                                          <p:spTgt spid="126"/>
                                        </p:tgtEl>
                                        <p:attrNameLst>
                                          <p:attrName>style.visibility</p:attrName>
                                        </p:attrNameLst>
                                      </p:cBhvr>
                                      <p:to>
                                        <p:strVal val="visible"/>
                                      </p:to>
                                    </p:set>
                                  </p:childTnLst>
                                </p:cTn>
                              </p:par>
                            </p:childTnLst>
                          </p:cTn>
                        </p:par>
                        <p:par>
                          <p:cTn id="93" fill="hold">
                            <p:stCondLst>
                              <p:cond delay="3000"/>
                            </p:stCondLst>
                            <p:childTnLst>
                              <p:par>
                                <p:cTn id="94" presetID="0" presetClass="path" presetSubtype="0" accel="50000" decel="50000" fill="hold" grpId="0" nodeType="afterEffect">
                                  <p:stCondLst>
                                    <p:cond delay="0"/>
                                  </p:stCondLst>
                                  <p:childTnLst>
                                    <p:animMotion origin="layout" path="M 4.16667E-7 -0.00093 L 0.03125 -0.10648 L 0.14128 -0.31759 L 0.26484 -0.52083 C 0.26497 -0.45949 0.26523 -0.39815 0.26536 -0.33681 L 0.37109 -0.12292 L 0.40195 -0.00394 " pathEditMode="relative" rAng="0" ptsTypes="AAAAAAA">
                                      <p:cBhvr>
                                        <p:cTn id="95" dur="1000" fill="hold"/>
                                        <p:tgtEl>
                                          <p:spTgt spid="127"/>
                                        </p:tgtEl>
                                        <p:attrNameLst>
                                          <p:attrName>ppt_x</p:attrName>
                                          <p:attrName>ppt_y</p:attrName>
                                        </p:attrNameLst>
                                      </p:cBhvr>
                                      <p:rCtr x="20091" y="-25995"/>
                                    </p:animMotion>
                                  </p:childTnLst>
                                </p:cTn>
                              </p:par>
                              <p:par>
                                <p:cTn id="96" presetID="1" presetClass="entr" presetSubtype="0" fill="hold" grpId="0" nodeType="withEffect">
                                  <p:stCondLst>
                                    <p:cond delay="200"/>
                                  </p:stCondLst>
                                  <p:childTnLst>
                                    <p:set>
                                      <p:cBhvr>
                                        <p:cTn id="97" dur="1" fill="hold">
                                          <p:stCondLst>
                                            <p:cond delay="0"/>
                                          </p:stCondLst>
                                        </p:cTn>
                                        <p:tgtEl>
                                          <p:spTgt spid="128"/>
                                        </p:tgtEl>
                                        <p:attrNameLst>
                                          <p:attrName>style.visibility</p:attrName>
                                        </p:attrNameLst>
                                      </p:cBhvr>
                                      <p:to>
                                        <p:strVal val="visible"/>
                                      </p:to>
                                    </p:set>
                                  </p:childTnLst>
                                </p:cTn>
                              </p:par>
                              <p:par>
                                <p:cTn id="98" presetID="1" presetClass="entr" presetSubtype="0" fill="hold" grpId="0" nodeType="withEffect">
                                  <p:stCondLst>
                                    <p:cond delay="400"/>
                                  </p:stCondLst>
                                  <p:childTnLst>
                                    <p:set>
                                      <p:cBhvr>
                                        <p:cTn id="99" dur="1" fill="hold">
                                          <p:stCondLst>
                                            <p:cond delay="0"/>
                                          </p:stCondLst>
                                        </p:cTn>
                                        <p:tgtEl>
                                          <p:spTgt spid="130"/>
                                        </p:tgtEl>
                                        <p:attrNameLst>
                                          <p:attrName>style.visibility</p:attrName>
                                        </p:attrNameLst>
                                      </p:cBhvr>
                                      <p:to>
                                        <p:strVal val="visible"/>
                                      </p:to>
                                    </p:set>
                                  </p:childTnLst>
                                </p:cTn>
                              </p:par>
                              <p:par>
                                <p:cTn id="100" presetID="1" presetClass="entr" presetSubtype="0" fill="hold" grpId="0" nodeType="withEffect">
                                  <p:stCondLst>
                                    <p:cond delay="600"/>
                                  </p:stCondLst>
                                  <p:childTnLst>
                                    <p:set>
                                      <p:cBhvr>
                                        <p:cTn id="101" dur="1" fill="hold">
                                          <p:stCondLst>
                                            <p:cond delay="0"/>
                                          </p:stCondLst>
                                        </p:cTn>
                                        <p:tgtEl>
                                          <p:spTgt spid="131"/>
                                        </p:tgtEl>
                                        <p:attrNameLst>
                                          <p:attrName>style.visibility</p:attrName>
                                        </p:attrNameLst>
                                      </p:cBhvr>
                                      <p:to>
                                        <p:strVal val="visible"/>
                                      </p:to>
                                    </p:set>
                                  </p:childTnLst>
                                </p:cTn>
                              </p:par>
                              <p:par>
                                <p:cTn id="102" presetID="1" presetClass="entr" presetSubtype="0" fill="hold" grpId="0" nodeType="withEffect">
                                  <p:stCondLst>
                                    <p:cond delay="800"/>
                                  </p:stCondLst>
                                  <p:childTnLst>
                                    <p:set>
                                      <p:cBhvr>
                                        <p:cTn id="103" dur="1" fill="hold">
                                          <p:stCondLst>
                                            <p:cond delay="0"/>
                                          </p:stCondLst>
                                        </p:cTn>
                                        <p:tgtEl>
                                          <p:spTgt spid="132"/>
                                        </p:tgtEl>
                                        <p:attrNameLst>
                                          <p:attrName>style.visibility</p:attrName>
                                        </p:attrNameLst>
                                      </p:cBhvr>
                                      <p:to>
                                        <p:strVal val="visible"/>
                                      </p:to>
                                    </p:set>
                                  </p:childTnLst>
                                </p:cTn>
                              </p:par>
                              <p:par>
                                <p:cTn id="104" presetID="1" presetClass="entr" presetSubtype="0" fill="hold" grpId="0" nodeType="withEffect">
                                  <p:stCondLst>
                                    <p:cond delay="1000"/>
                                  </p:stCondLst>
                                  <p:childTnLst>
                                    <p:set>
                                      <p:cBhvr>
                                        <p:cTn id="105" dur="1" fill="hold">
                                          <p:stCondLst>
                                            <p:cond delay="0"/>
                                          </p:stCondLst>
                                        </p:cTn>
                                        <p:tgtEl>
                                          <p:spTgt spid="133"/>
                                        </p:tgtEl>
                                        <p:attrNameLst>
                                          <p:attrName>style.visibility</p:attrName>
                                        </p:attrNameLst>
                                      </p:cBhvr>
                                      <p:to>
                                        <p:strVal val="visible"/>
                                      </p:to>
                                    </p:set>
                                  </p:childTnLst>
                                </p:cTn>
                              </p:par>
                            </p:childTnLst>
                          </p:cTn>
                        </p:par>
                        <p:par>
                          <p:cTn id="106" fill="hold">
                            <p:stCondLst>
                              <p:cond delay="4000"/>
                            </p:stCondLst>
                            <p:childTnLst>
                              <p:par>
                                <p:cTn id="107" presetID="0" presetClass="path" presetSubtype="0" accel="50000" decel="50000" fill="hold" grpId="0" nodeType="afterEffect">
                                  <p:stCondLst>
                                    <p:cond delay="0"/>
                                  </p:stCondLst>
                                  <p:childTnLst>
                                    <p:animMotion origin="layout" path="M -0.00065 -0.00139 L -0.02487 -0.08889 L -0.02644 -0.30371 L 0.08515 -0.51458 L 0.31341 -0.3507 L 0.31445 -0.14167 L 0.34635 -0.0044 " pathEditMode="relative" rAng="0" ptsTypes="AAAAAAA">
                                      <p:cBhvr>
                                        <p:cTn id="108" dur="1000" fill="hold"/>
                                        <p:tgtEl>
                                          <p:spTgt spid="134"/>
                                        </p:tgtEl>
                                        <p:attrNameLst>
                                          <p:attrName>ppt_x</p:attrName>
                                          <p:attrName>ppt_y</p:attrName>
                                        </p:attrNameLst>
                                      </p:cBhvr>
                                      <p:rCtr x="16055" y="-25671"/>
                                    </p:animMotion>
                                  </p:childTnLst>
                                </p:cTn>
                              </p:par>
                              <p:par>
                                <p:cTn id="109" presetID="1" presetClass="entr" presetSubtype="0" fill="hold" grpId="0" nodeType="withEffect">
                                  <p:stCondLst>
                                    <p:cond delay="200"/>
                                  </p:stCondLst>
                                  <p:childTnLst>
                                    <p:set>
                                      <p:cBhvr>
                                        <p:cTn id="110" dur="1" fill="hold">
                                          <p:stCondLst>
                                            <p:cond delay="0"/>
                                          </p:stCondLst>
                                        </p:cTn>
                                        <p:tgtEl>
                                          <p:spTgt spid="135"/>
                                        </p:tgtEl>
                                        <p:attrNameLst>
                                          <p:attrName>style.visibility</p:attrName>
                                        </p:attrNameLst>
                                      </p:cBhvr>
                                      <p:to>
                                        <p:strVal val="visible"/>
                                      </p:to>
                                    </p:set>
                                  </p:childTnLst>
                                </p:cTn>
                              </p:par>
                              <p:par>
                                <p:cTn id="111" presetID="1" presetClass="entr" presetSubtype="0" fill="hold" grpId="0" nodeType="withEffect">
                                  <p:stCondLst>
                                    <p:cond delay="400"/>
                                  </p:stCondLst>
                                  <p:childTnLst>
                                    <p:set>
                                      <p:cBhvr>
                                        <p:cTn id="112" dur="1" fill="hold">
                                          <p:stCondLst>
                                            <p:cond delay="0"/>
                                          </p:stCondLst>
                                        </p:cTn>
                                        <p:tgtEl>
                                          <p:spTgt spid="136"/>
                                        </p:tgtEl>
                                        <p:attrNameLst>
                                          <p:attrName>style.visibility</p:attrName>
                                        </p:attrNameLst>
                                      </p:cBhvr>
                                      <p:to>
                                        <p:strVal val="visible"/>
                                      </p:to>
                                    </p:set>
                                  </p:childTnLst>
                                </p:cTn>
                              </p:par>
                              <p:par>
                                <p:cTn id="113" presetID="1" presetClass="entr" presetSubtype="0" fill="hold" grpId="0" nodeType="withEffect">
                                  <p:stCondLst>
                                    <p:cond delay="600"/>
                                  </p:stCondLst>
                                  <p:childTnLst>
                                    <p:set>
                                      <p:cBhvr>
                                        <p:cTn id="114" dur="1" fill="hold">
                                          <p:stCondLst>
                                            <p:cond delay="0"/>
                                          </p:stCondLst>
                                        </p:cTn>
                                        <p:tgtEl>
                                          <p:spTgt spid="138"/>
                                        </p:tgtEl>
                                        <p:attrNameLst>
                                          <p:attrName>style.visibility</p:attrName>
                                        </p:attrNameLst>
                                      </p:cBhvr>
                                      <p:to>
                                        <p:strVal val="visible"/>
                                      </p:to>
                                    </p:set>
                                  </p:childTnLst>
                                </p:cTn>
                              </p:par>
                              <p:par>
                                <p:cTn id="115" presetID="1" presetClass="entr" presetSubtype="0" fill="hold" grpId="0" nodeType="withEffect">
                                  <p:stCondLst>
                                    <p:cond delay="800"/>
                                  </p:stCondLst>
                                  <p:childTnLst>
                                    <p:set>
                                      <p:cBhvr>
                                        <p:cTn id="116" dur="1" fill="hold">
                                          <p:stCondLst>
                                            <p:cond delay="0"/>
                                          </p:stCondLst>
                                        </p:cTn>
                                        <p:tgtEl>
                                          <p:spTgt spid="140"/>
                                        </p:tgtEl>
                                        <p:attrNameLst>
                                          <p:attrName>style.visibility</p:attrName>
                                        </p:attrNameLst>
                                      </p:cBhvr>
                                      <p:to>
                                        <p:strVal val="visible"/>
                                      </p:to>
                                    </p:set>
                                  </p:childTnLst>
                                </p:cTn>
                              </p:par>
                              <p:par>
                                <p:cTn id="117" presetID="1" presetClass="entr" presetSubtype="0" fill="hold" grpId="0" nodeType="withEffect">
                                  <p:stCondLst>
                                    <p:cond delay="1000"/>
                                  </p:stCondLst>
                                  <p:childTnLst>
                                    <p:set>
                                      <p:cBhvr>
                                        <p:cTn id="118" dur="1" fill="hold">
                                          <p:stCondLst>
                                            <p:cond delay="0"/>
                                          </p:stCondLst>
                                        </p:cTn>
                                        <p:tgtEl>
                                          <p:spTgt spid="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9" grpId="0" animBg="1"/>
      <p:bldP spid="40" grpId="0" animBg="1"/>
      <p:bldP spid="41" grpId="0" animBg="1"/>
      <p:bldP spid="42" grpId="0" animBg="1"/>
      <p:bldP spid="43" grpId="0" animBg="1"/>
      <p:bldP spid="44" grpId="0" animBg="1"/>
      <p:bldP spid="45" grpId="0" animBg="1"/>
      <p:bldP spid="46" grpId="0" animBg="1"/>
      <p:bldP spid="47" grpId="0" animBg="1"/>
      <p:bldP spid="87" grpId="0" animBg="1"/>
      <p:bldP spid="91"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30" grpId="0" animBg="1"/>
      <p:bldP spid="131" grpId="0" animBg="1"/>
      <p:bldP spid="132" grpId="0" animBg="1"/>
      <p:bldP spid="133" grpId="0" animBg="1"/>
      <p:bldP spid="134" grpId="0" animBg="1"/>
      <p:bldP spid="135" grpId="0" animBg="1"/>
      <p:bldP spid="136" grpId="0" animBg="1"/>
      <p:bldP spid="138" grpId="0" animBg="1"/>
      <p:bldP spid="140" grpId="0" animBg="1"/>
      <p:bldP spid="141" grpId="0" animBg="1"/>
      <p:bldP spid="109" grpId="0"/>
      <p:bldP spid="110" grpId="0" animBg="1"/>
      <p:bldP spid="160" grpId="0" animBg="1"/>
      <p:bldP spid="160" grpId="1" animBg="1"/>
      <p:bldP spid="161" grpId="0"/>
      <p:bldP spid="161" grpId="1"/>
      <p:bldP spid="162" grpId="0"/>
      <p:bldP spid="15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0" name="Straight Connector 79">
            <a:extLst>
              <a:ext uri="{FF2B5EF4-FFF2-40B4-BE49-F238E27FC236}">
                <a16:creationId xmlns:a16="http://schemas.microsoft.com/office/drawing/2014/main" id="{EBE7F5AF-B498-40E1-B2D3-1FE4CBFFCFFD}"/>
              </a:ext>
            </a:extLst>
          </p:cNvPr>
          <p:cNvCxnSpPr>
            <a:cxnSpLocks/>
          </p:cNvCxnSpPr>
          <p:nvPr/>
        </p:nvCxnSpPr>
        <p:spPr>
          <a:xfrm flipH="1">
            <a:off x="3571692"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52" name="Straight Connector 51">
            <a:extLst>
              <a:ext uri="{FF2B5EF4-FFF2-40B4-BE49-F238E27FC236}">
                <a16:creationId xmlns:a16="http://schemas.microsoft.com/office/drawing/2014/main" id="{5CDF0C82-01FE-4912-A48F-BA8B21E9B0F5}"/>
              </a:ext>
            </a:extLst>
          </p:cNvPr>
          <p:cNvCxnSpPr>
            <a:cxnSpLocks/>
          </p:cNvCxnSpPr>
          <p:nvPr/>
        </p:nvCxnSpPr>
        <p:spPr>
          <a:xfrm flipH="1">
            <a:off x="6764253" y="3537985"/>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81981FEC-58D4-4B12-ADC2-59D31198604D}"/>
              </a:ext>
            </a:extLst>
          </p:cNvPr>
          <p:cNvCxnSpPr>
            <a:cxnSpLocks/>
          </p:cNvCxnSpPr>
          <p:nvPr/>
        </p:nvCxnSpPr>
        <p:spPr>
          <a:xfrm>
            <a:off x="3953481" y="3598565"/>
            <a:ext cx="1324407" cy="1228742"/>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a:extLst>
              <a:ext uri="{FF2B5EF4-FFF2-40B4-BE49-F238E27FC236}">
                <a16:creationId xmlns:a16="http://schemas.microsoft.com/office/drawing/2014/main" id="{75B8E31E-F58C-419D-9BEF-5555FC9D84E8}"/>
              </a:ext>
            </a:extLst>
          </p:cNvPr>
          <p:cNvCxnSpPr>
            <a:cxnSpLocks/>
          </p:cNvCxnSpPr>
          <p:nvPr/>
        </p:nvCxnSpPr>
        <p:spPr>
          <a:xfrm flipH="1">
            <a:off x="3953481" y="2176120"/>
            <a:ext cx="2839286" cy="1146681"/>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889FEC15-968D-4B6A-8C1D-EB4DC1DFF5A2}"/>
              </a:ext>
            </a:extLst>
          </p:cNvPr>
          <p:cNvCxnSpPr>
            <a:cxnSpLocks/>
          </p:cNvCxnSpPr>
          <p:nvPr/>
        </p:nvCxnSpPr>
        <p:spPr>
          <a:xfrm flipH="1">
            <a:off x="3908184" y="2131541"/>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C3747375-8486-4BF2-AA39-27E6FFEA8B27}"/>
              </a:ext>
            </a:extLst>
          </p:cNvPr>
          <p:cNvCxnSpPr>
            <a:cxnSpLocks/>
          </p:cNvCxnSpPr>
          <p:nvPr/>
        </p:nvCxnSpPr>
        <p:spPr>
          <a:xfrm>
            <a:off x="6786287" y="2177122"/>
            <a:ext cx="1300632" cy="1145679"/>
          </a:xfrm>
          <a:prstGeom prst="line">
            <a:avLst/>
          </a:prstGeom>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550B6F51-8449-400C-BE7C-1CF7E91A3430}"/>
              </a:ext>
            </a:extLst>
          </p:cNvPr>
          <p:cNvCxnSpPr>
            <a:cxnSpLocks/>
          </p:cNvCxnSpPr>
          <p:nvPr/>
        </p:nvCxnSpPr>
        <p:spPr>
          <a:xfrm>
            <a:off x="5254688" y="2177122"/>
            <a:ext cx="2865991" cy="1120229"/>
          </a:xfrm>
          <a:prstGeom prst="line">
            <a:avLst/>
          </a:prstGeom>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1EE4A619-CAD5-4406-9755-7257F4763229}"/>
              </a:ext>
            </a:extLst>
          </p:cNvPr>
          <p:cNvCxnSpPr>
            <a:cxnSpLocks/>
          </p:cNvCxnSpPr>
          <p:nvPr/>
        </p:nvCxnSpPr>
        <p:spPr>
          <a:xfrm>
            <a:off x="5264834" y="2186515"/>
            <a:ext cx="1553461" cy="1166968"/>
          </a:xfrm>
          <a:prstGeom prst="line">
            <a:avLst/>
          </a:prstGeom>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D9D6B728-1DA8-4F93-A7AA-E2CDA5FB066E}"/>
              </a:ext>
            </a:extLst>
          </p:cNvPr>
          <p:cNvCxnSpPr>
            <a:cxnSpLocks/>
          </p:cNvCxnSpPr>
          <p:nvPr/>
        </p:nvCxnSpPr>
        <p:spPr>
          <a:xfrm>
            <a:off x="6762512" y="3516091"/>
            <a:ext cx="1324407" cy="1228742"/>
          </a:xfrm>
          <a:prstGeom prst="line">
            <a:avLst/>
          </a:prstGeom>
        </p:spPr>
        <p:style>
          <a:lnRef idx="2">
            <a:schemeClr val="dk1"/>
          </a:lnRef>
          <a:fillRef idx="0">
            <a:schemeClr val="dk1"/>
          </a:fillRef>
          <a:effectRef idx="1">
            <a:schemeClr val="dk1"/>
          </a:effectRef>
          <a:fontRef idx="minor">
            <a:schemeClr val="tx1"/>
          </a:fontRef>
        </p:style>
      </p:cxnSp>
      <p:sp>
        <p:nvSpPr>
          <p:cNvPr id="2" name="Title 1">
            <a:extLst>
              <a:ext uri="{FF2B5EF4-FFF2-40B4-BE49-F238E27FC236}">
                <a16:creationId xmlns:a16="http://schemas.microsoft.com/office/drawing/2014/main" id="{BBE6B202-A89D-4135-930C-4FC3FE650B1A}"/>
              </a:ext>
            </a:extLst>
          </p:cNvPr>
          <p:cNvSpPr>
            <a:spLocks noGrp="1"/>
          </p:cNvSpPr>
          <p:nvPr>
            <p:ph type="title"/>
          </p:nvPr>
        </p:nvSpPr>
        <p:spPr/>
        <p:txBody>
          <a:bodyPr/>
          <a:lstStyle/>
          <a:p>
            <a:r>
              <a:rPr lang="en-SG" dirty="0"/>
              <a:t>In-Network Fault Detection</a:t>
            </a:r>
          </a:p>
        </p:txBody>
      </p:sp>
      <p:sp>
        <p:nvSpPr>
          <p:cNvPr id="4" name="Slide Number Placeholder 3">
            <a:extLst>
              <a:ext uri="{FF2B5EF4-FFF2-40B4-BE49-F238E27FC236}">
                <a16:creationId xmlns:a16="http://schemas.microsoft.com/office/drawing/2014/main" id="{90E05FDC-7408-4EF6-85FF-8B3C7C19D7D2}"/>
              </a:ext>
            </a:extLst>
          </p:cNvPr>
          <p:cNvSpPr>
            <a:spLocks noGrp="1"/>
          </p:cNvSpPr>
          <p:nvPr>
            <p:ph type="sldNum" sz="quarter" idx="12"/>
          </p:nvPr>
        </p:nvSpPr>
        <p:spPr/>
        <p:txBody>
          <a:bodyPr/>
          <a:lstStyle/>
          <a:p>
            <a:fld id="{B2DC25EE-239B-4C5F-AAD1-255A7D5F1EE2}" type="slidenum">
              <a:rPr lang="en-US" smtClean="0"/>
              <a:t>13</a:t>
            </a:fld>
            <a:endParaRPr lang="en-US"/>
          </a:p>
        </p:txBody>
      </p:sp>
      <p:pic>
        <p:nvPicPr>
          <p:cNvPr id="5" name="Graphic 4">
            <a:extLst>
              <a:ext uri="{FF2B5EF4-FFF2-40B4-BE49-F238E27FC236}">
                <a16:creationId xmlns:a16="http://schemas.microsoft.com/office/drawing/2014/main" id="{FC72240D-80FB-44D6-8580-E8E2E7E4B018}"/>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4602332"/>
            <a:ext cx="1314576" cy="586563"/>
          </a:xfrm>
          <a:prstGeom prst="rect">
            <a:avLst/>
          </a:prstGeom>
        </p:spPr>
      </p:pic>
      <p:pic>
        <p:nvPicPr>
          <p:cNvPr id="6" name="Graphic 5">
            <a:extLst>
              <a:ext uri="{FF2B5EF4-FFF2-40B4-BE49-F238E27FC236}">
                <a16:creationId xmlns:a16="http://schemas.microsoft.com/office/drawing/2014/main" id="{4A245790-FD8A-4190-812D-33509DFECC7E}"/>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4602331"/>
            <a:ext cx="1314576" cy="586563"/>
          </a:xfrm>
          <a:prstGeom prst="rect">
            <a:avLst/>
          </a:prstGeom>
        </p:spPr>
      </p:pic>
      <p:pic>
        <p:nvPicPr>
          <p:cNvPr id="7" name="Graphic 6">
            <a:extLst>
              <a:ext uri="{FF2B5EF4-FFF2-40B4-BE49-F238E27FC236}">
                <a16:creationId xmlns:a16="http://schemas.microsoft.com/office/drawing/2014/main" id="{7B0FFBF2-C68B-4783-A770-1300817EC94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4575392"/>
            <a:ext cx="1314576" cy="586563"/>
          </a:xfrm>
          <a:prstGeom prst="rect">
            <a:avLst/>
          </a:prstGeom>
        </p:spPr>
      </p:pic>
      <p:pic>
        <p:nvPicPr>
          <p:cNvPr id="8" name="Graphic 7">
            <a:extLst>
              <a:ext uri="{FF2B5EF4-FFF2-40B4-BE49-F238E27FC236}">
                <a16:creationId xmlns:a16="http://schemas.microsoft.com/office/drawing/2014/main" id="{0081C04F-AA18-4B82-90C4-9F49C5F8C81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4563848"/>
            <a:ext cx="1314576" cy="586563"/>
          </a:xfrm>
          <a:prstGeom prst="rect">
            <a:avLst/>
          </a:prstGeom>
        </p:spPr>
      </p:pic>
      <p:pic>
        <p:nvPicPr>
          <p:cNvPr id="10" name="Graphic 9">
            <a:extLst>
              <a:ext uri="{FF2B5EF4-FFF2-40B4-BE49-F238E27FC236}">
                <a16:creationId xmlns:a16="http://schemas.microsoft.com/office/drawing/2014/main" id="{F2FC4EF3-E455-411E-A5D8-1C9CDFC812E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3148997"/>
            <a:ext cx="1314576" cy="586563"/>
          </a:xfrm>
          <a:prstGeom prst="rect">
            <a:avLst/>
          </a:prstGeom>
        </p:spPr>
      </p:pic>
      <p:pic>
        <p:nvPicPr>
          <p:cNvPr id="11" name="Graphic 10">
            <a:extLst>
              <a:ext uri="{FF2B5EF4-FFF2-40B4-BE49-F238E27FC236}">
                <a16:creationId xmlns:a16="http://schemas.microsoft.com/office/drawing/2014/main" id="{6F13A7E3-E2C6-4FB5-AECC-0FE9105EE91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3148996"/>
            <a:ext cx="1314576" cy="586563"/>
          </a:xfrm>
          <a:prstGeom prst="rect">
            <a:avLst/>
          </a:prstGeom>
        </p:spPr>
      </p:pic>
      <p:pic>
        <p:nvPicPr>
          <p:cNvPr id="12" name="Graphic 11">
            <a:extLst>
              <a:ext uri="{FF2B5EF4-FFF2-40B4-BE49-F238E27FC236}">
                <a16:creationId xmlns:a16="http://schemas.microsoft.com/office/drawing/2014/main" id="{B82735F5-9EE3-42FE-9997-281A0BC52FB7}"/>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3122057"/>
            <a:ext cx="1314576" cy="586563"/>
          </a:xfrm>
          <a:prstGeom prst="rect">
            <a:avLst/>
          </a:prstGeom>
        </p:spPr>
      </p:pic>
      <p:pic>
        <p:nvPicPr>
          <p:cNvPr id="13" name="Graphic 12">
            <a:extLst>
              <a:ext uri="{FF2B5EF4-FFF2-40B4-BE49-F238E27FC236}">
                <a16:creationId xmlns:a16="http://schemas.microsoft.com/office/drawing/2014/main" id="{ABF79E22-5E04-4304-870F-F5DAAE6D79A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3110513"/>
            <a:ext cx="1314576" cy="586563"/>
          </a:xfrm>
          <a:prstGeom prst="rect">
            <a:avLst/>
          </a:prstGeom>
        </p:spPr>
      </p:pic>
      <p:pic>
        <p:nvPicPr>
          <p:cNvPr id="14" name="Graphic 13">
            <a:extLst>
              <a:ext uri="{FF2B5EF4-FFF2-40B4-BE49-F238E27FC236}">
                <a16:creationId xmlns:a16="http://schemas.microsoft.com/office/drawing/2014/main" id="{122CE4D7-674E-4216-BFD7-63021E83181F}"/>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1720760"/>
            <a:ext cx="1314576" cy="586563"/>
          </a:xfrm>
          <a:prstGeom prst="rect">
            <a:avLst/>
          </a:prstGeom>
        </p:spPr>
      </p:pic>
      <p:pic>
        <p:nvPicPr>
          <p:cNvPr id="15" name="Graphic 14">
            <a:extLst>
              <a:ext uri="{FF2B5EF4-FFF2-40B4-BE49-F238E27FC236}">
                <a16:creationId xmlns:a16="http://schemas.microsoft.com/office/drawing/2014/main" id="{A625A0DF-207B-41F0-A199-8C3BB944199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1720759"/>
            <a:ext cx="1314576" cy="586563"/>
          </a:xfrm>
          <a:prstGeom prst="rect">
            <a:avLst/>
          </a:prstGeom>
        </p:spPr>
      </p:pic>
      <p:cxnSp>
        <p:nvCxnSpPr>
          <p:cNvPr id="17" name="Straight Connector 16">
            <a:extLst>
              <a:ext uri="{FF2B5EF4-FFF2-40B4-BE49-F238E27FC236}">
                <a16:creationId xmlns:a16="http://schemas.microsoft.com/office/drawing/2014/main" id="{861362D1-12C9-4C1A-9CFC-4473BA631A66}"/>
              </a:ext>
            </a:extLst>
          </p:cNvPr>
          <p:cNvCxnSpPr>
            <a:cxnSpLocks/>
          </p:cNvCxnSpPr>
          <p:nvPr/>
        </p:nvCxnSpPr>
        <p:spPr>
          <a:xfrm flipH="1">
            <a:off x="3937000"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D7824544-8D92-4468-A095-9D6908A04847}"/>
              </a:ext>
            </a:extLst>
          </p:cNvPr>
          <p:cNvCxnSpPr>
            <a:cxnSpLocks/>
          </p:cNvCxnSpPr>
          <p:nvPr/>
        </p:nvCxnSpPr>
        <p:spPr>
          <a:xfrm flipH="1">
            <a:off x="5249242"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24304CAD-14C3-45F0-8772-C7B00DFFC2CD}"/>
              </a:ext>
            </a:extLst>
          </p:cNvPr>
          <p:cNvCxnSpPr>
            <a:cxnSpLocks/>
          </p:cNvCxnSpPr>
          <p:nvPr/>
        </p:nvCxnSpPr>
        <p:spPr>
          <a:xfrm flipH="1">
            <a:off x="6786287" y="356050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E0B83688-5762-4918-9EBB-C6EBB79EA3A7}"/>
              </a:ext>
            </a:extLst>
          </p:cNvPr>
          <p:cNvCxnSpPr>
            <a:cxnSpLocks/>
          </p:cNvCxnSpPr>
          <p:nvPr/>
        </p:nvCxnSpPr>
        <p:spPr>
          <a:xfrm flipH="1">
            <a:off x="8101247" y="3578831"/>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BDE05E7B-825A-45C2-980A-229FF665E26F}"/>
              </a:ext>
            </a:extLst>
          </p:cNvPr>
          <p:cNvCxnSpPr>
            <a:cxnSpLocks/>
          </p:cNvCxnSpPr>
          <p:nvPr/>
        </p:nvCxnSpPr>
        <p:spPr>
          <a:xfrm flipH="1">
            <a:off x="5246908" y="2168150"/>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2CCA8D9A-F463-4FF1-AE7D-56E330942AFD}"/>
              </a:ext>
            </a:extLst>
          </p:cNvPr>
          <p:cNvCxnSpPr>
            <a:cxnSpLocks/>
          </p:cNvCxnSpPr>
          <p:nvPr/>
        </p:nvCxnSpPr>
        <p:spPr>
          <a:xfrm flipH="1">
            <a:off x="6786287" y="2174950"/>
            <a:ext cx="2334" cy="1185333"/>
          </a:xfrm>
          <a:prstGeom prst="line">
            <a:avLst/>
          </a:prstGeom>
        </p:spPr>
        <p:style>
          <a:lnRef idx="2">
            <a:schemeClr val="dk1"/>
          </a:lnRef>
          <a:fillRef idx="0">
            <a:schemeClr val="dk1"/>
          </a:fillRef>
          <a:effectRef idx="1">
            <a:schemeClr val="dk1"/>
          </a:effectRef>
          <a:fontRef idx="minor">
            <a:schemeClr val="tx1"/>
          </a:fontRef>
        </p:style>
      </p:cxnSp>
      <p:sp>
        <p:nvSpPr>
          <p:cNvPr id="34" name="Rectangle 33">
            <a:extLst>
              <a:ext uri="{FF2B5EF4-FFF2-40B4-BE49-F238E27FC236}">
                <a16:creationId xmlns:a16="http://schemas.microsoft.com/office/drawing/2014/main" id="{09213D20-8047-4EDD-B0F2-A89FB0E702B0}"/>
              </a:ext>
            </a:extLst>
          </p:cNvPr>
          <p:cNvSpPr/>
          <p:nvPr/>
        </p:nvSpPr>
        <p:spPr>
          <a:xfrm>
            <a:off x="3851093" y="4827307"/>
            <a:ext cx="463561"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39" name="Rectangle 38">
            <a:extLst>
              <a:ext uri="{FF2B5EF4-FFF2-40B4-BE49-F238E27FC236}">
                <a16:creationId xmlns:a16="http://schemas.microsoft.com/office/drawing/2014/main" id="{DD6A798F-82C6-40DF-A845-4D38DC9F84A5}"/>
              </a:ext>
            </a:extLst>
          </p:cNvPr>
          <p:cNvSpPr/>
          <p:nvPr/>
        </p:nvSpPr>
        <p:spPr>
          <a:xfrm>
            <a:off x="3852582" y="3370550"/>
            <a:ext cx="462072"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0" name="Rectangle 39">
            <a:extLst>
              <a:ext uri="{FF2B5EF4-FFF2-40B4-BE49-F238E27FC236}">
                <a16:creationId xmlns:a16="http://schemas.microsoft.com/office/drawing/2014/main" id="{0A843222-A13A-49AF-A60A-990927F37A78}"/>
              </a:ext>
            </a:extLst>
          </p:cNvPr>
          <p:cNvSpPr/>
          <p:nvPr/>
        </p:nvSpPr>
        <p:spPr>
          <a:xfrm>
            <a:off x="5145522" y="1941433"/>
            <a:ext cx="476712"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1" name="Rectangle 40">
            <a:extLst>
              <a:ext uri="{FF2B5EF4-FFF2-40B4-BE49-F238E27FC236}">
                <a16:creationId xmlns:a16="http://schemas.microsoft.com/office/drawing/2014/main" id="{FB8A700E-B7B3-4DFD-A204-A5E13F8D0D83}"/>
              </a:ext>
            </a:extLst>
          </p:cNvPr>
          <p:cNvSpPr/>
          <p:nvPr/>
        </p:nvSpPr>
        <p:spPr>
          <a:xfrm>
            <a:off x="5173079" y="3353483"/>
            <a:ext cx="447100" cy="22517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2" name="Rectangle 41">
            <a:extLst>
              <a:ext uri="{FF2B5EF4-FFF2-40B4-BE49-F238E27FC236}">
                <a16:creationId xmlns:a16="http://schemas.microsoft.com/office/drawing/2014/main" id="{F1580DD5-2925-4B11-B93F-6B1038C2EBBC}"/>
              </a:ext>
            </a:extLst>
          </p:cNvPr>
          <p:cNvSpPr/>
          <p:nvPr/>
        </p:nvSpPr>
        <p:spPr>
          <a:xfrm>
            <a:off x="5155094" y="4827307"/>
            <a:ext cx="468266"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3" name="Rectangle 42">
            <a:extLst>
              <a:ext uri="{FF2B5EF4-FFF2-40B4-BE49-F238E27FC236}">
                <a16:creationId xmlns:a16="http://schemas.microsoft.com/office/drawing/2014/main" id="{487CE9A5-565A-4AAC-8292-A430481735C4}"/>
              </a:ext>
            </a:extLst>
          </p:cNvPr>
          <p:cNvSpPr/>
          <p:nvPr/>
        </p:nvSpPr>
        <p:spPr>
          <a:xfrm>
            <a:off x="6712827" y="1922500"/>
            <a:ext cx="431933"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4" name="Rectangle 43">
            <a:extLst>
              <a:ext uri="{FF2B5EF4-FFF2-40B4-BE49-F238E27FC236}">
                <a16:creationId xmlns:a16="http://schemas.microsoft.com/office/drawing/2014/main" id="{2D702AFF-09E6-4714-9E0E-28336245450B}"/>
              </a:ext>
            </a:extLst>
          </p:cNvPr>
          <p:cNvSpPr/>
          <p:nvPr/>
        </p:nvSpPr>
        <p:spPr>
          <a:xfrm>
            <a:off x="6712404" y="3328573"/>
            <a:ext cx="440414"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5" name="Rectangle 44">
            <a:extLst>
              <a:ext uri="{FF2B5EF4-FFF2-40B4-BE49-F238E27FC236}">
                <a16:creationId xmlns:a16="http://schemas.microsoft.com/office/drawing/2014/main" id="{17DF3C5F-CB68-4384-A68A-3877CC2CDCD5}"/>
              </a:ext>
            </a:extLst>
          </p:cNvPr>
          <p:cNvSpPr/>
          <p:nvPr/>
        </p:nvSpPr>
        <p:spPr>
          <a:xfrm>
            <a:off x="6680886" y="4786242"/>
            <a:ext cx="472966"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6" name="Rectangle 45">
            <a:extLst>
              <a:ext uri="{FF2B5EF4-FFF2-40B4-BE49-F238E27FC236}">
                <a16:creationId xmlns:a16="http://schemas.microsoft.com/office/drawing/2014/main" id="{D9405663-DD78-4783-BE7D-6DB6B023194D}"/>
              </a:ext>
            </a:extLst>
          </p:cNvPr>
          <p:cNvSpPr/>
          <p:nvPr/>
        </p:nvSpPr>
        <p:spPr>
          <a:xfrm>
            <a:off x="7995462" y="3315488"/>
            <a:ext cx="480840"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7" name="Rectangle 46">
            <a:extLst>
              <a:ext uri="{FF2B5EF4-FFF2-40B4-BE49-F238E27FC236}">
                <a16:creationId xmlns:a16="http://schemas.microsoft.com/office/drawing/2014/main" id="{90B25789-9A6D-4181-BF41-C1C1387795C2}"/>
              </a:ext>
            </a:extLst>
          </p:cNvPr>
          <p:cNvSpPr/>
          <p:nvPr/>
        </p:nvSpPr>
        <p:spPr>
          <a:xfrm>
            <a:off x="7995462" y="4782512"/>
            <a:ext cx="497770"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cxnSp>
        <p:nvCxnSpPr>
          <p:cNvPr id="48" name="Straight Connector 47">
            <a:extLst>
              <a:ext uri="{FF2B5EF4-FFF2-40B4-BE49-F238E27FC236}">
                <a16:creationId xmlns:a16="http://schemas.microsoft.com/office/drawing/2014/main" id="{0B41BA24-87EA-44EA-AD93-2D196D8EFB9D}"/>
              </a:ext>
            </a:extLst>
          </p:cNvPr>
          <p:cNvCxnSpPr>
            <a:cxnSpLocks/>
          </p:cNvCxnSpPr>
          <p:nvPr/>
        </p:nvCxnSpPr>
        <p:spPr>
          <a:xfrm flipH="1">
            <a:off x="3916912" y="3572223"/>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a:extLst>
              <a:ext uri="{FF2B5EF4-FFF2-40B4-BE49-F238E27FC236}">
                <a16:creationId xmlns:a16="http://schemas.microsoft.com/office/drawing/2014/main" id="{5EDEE34E-7624-4681-8C3D-EEA5A2513447}"/>
              </a:ext>
            </a:extLst>
          </p:cNvPr>
          <p:cNvCxnSpPr>
            <a:cxnSpLocks/>
          </p:cNvCxnSpPr>
          <p:nvPr/>
        </p:nvCxnSpPr>
        <p:spPr>
          <a:xfrm flipH="1">
            <a:off x="5224430" y="2186514"/>
            <a:ext cx="1561857" cy="1144852"/>
          </a:xfrm>
          <a:prstGeom prst="line">
            <a:avLst/>
          </a:prstGeom>
        </p:spPr>
        <p:style>
          <a:lnRef idx="2">
            <a:schemeClr val="dk1"/>
          </a:lnRef>
          <a:fillRef idx="0">
            <a:schemeClr val="dk1"/>
          </a:fillRef>
          <a:effectRef idx="1">
            <a:schemeClr val="dk1"/>
          </a:effectRef>
          <a:fontRef idx="minor">
            <a:schemeClr val="tx1"/>
          </a:fontRef>
        </p:style>
      </p:cxnSp>
      <p:pic>
        <p:nvPicPr>
          <p:cNvPr id="3074" name="Picture 2" descr="Image result for server image">
            <a:extLst>
              <a:ext uri="{FF2B5EF4-FFF2-40B4-BE49-F238E27FC236}">
                <a16:creationId xmlns:a16="http://schemas.microsoft.com/office/drawing/2014/main" id="{88AB64EB-34E0-4763-8350-1EA9B51414A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3208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Image result for server image">
            <a:extLst>
              <a:ext uri="{FF2B5EF4-FFF2-40B4-BE49-F238E27FC236}">
                <a16:creationId xmlns:a16="http://schemas.microsoft.com/office/drawing/2014/main" id="{814CD008-C28D-47B2-80C3-BD345967892D}"/>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5109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Image result for server image">
            <a:extLst>
              <a:ext uri="{FF2B5EF4-FFF2-40B4-BE49-F238E27FC236}">
                <a16:creationId xmlns:a16="http://schemas.microsoft.com/office/drawing/2014/main" id="{78B61823-5F50-42BD-BA21-62B41114687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2651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Image result for server image">
            <a:extLst>
              <a:ext uri="{FF2B5EF4-FFF2-40B4-BE49-F238E27FC236}">
                <a16:creationId xmlns:a16="http://schemas.microsoft.com/office/drawing/2014/main" id="{AFCE181A-8B3F-467F-AC25-ADA49528E82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14552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Image result for server image">
            <a:extLst>
              <a:ext uri="{FF2B5EF4-FFF2-40B4-BE49-F238E27FC236}">
                <a16:creationId xmlns:a16="http://schemas.microsoft.com/office/drawing/2014/main" id="{20A60FC1-432A-4AC5-B469-0A8FE0E0FCE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0627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descr="Image result for server image">
            <a:extLst>
              <a:ext uri="{FF2B5EF4-FFF2-40B4-BE49-F238E27FC236}">
                <a16:creationId xmlns:a16="http://schemas.microsoft.com/office/drawing/2014/main" id="{45EEFF2A-84A7-463C-A409-CA7AE5D4313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72528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descr="Image result for server image">
            <a:extLst>
              <a:ext uri="{FF2B5EF4-FFF2-40B4-BE49-F238E27FC236}">
                <a16:creationId xmlns:a16="http://schemas.microsoft.com/office/drawing/2014/main" id="{32ACD93B-36A9-4A38-8578-80DC565D5BD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44668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2" descr="Image result for server image">
            <a:extLst>
              <a:ext uri="{FF2B5EF4-FFF2-40B4-BE49-F238E27FC236}">
                <a16:creationId xmlns:a16="http://schemas.microsoft.com/office/drawing/2014/main" id="{534FB6AC-C23C-455A-A563-58F3360867C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06569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cxnSp>
        <p:nvCxnSpPr>
          <p:cNvPr id="82" name="Straight Connector 81">
            <a:extLst>
              <a:ext uri="{FF2B5EF4-FFF2-40B4-BE49-F238E27FC236}">
                <a16:creationId xmlns:a16="http://schemas.microsoft.com/office/drawing/2014/main" id="{041BAFDC-B344-4DAB-ACE5-A6CD59B0FB05}"/>
              </a:ext>
            </a:extLst>
          </p:cNvPr>
          <p:cNvCxnSpPr>
            <a:cxnSpLocks/>
          </p:cNvCxnSpPr>
          <p:nvPr/>
        </p:nvCxnSpPr>
        <p:spPr>
          <a:xfrm flipH="1">
            <a:off x="4876068"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0C5F624B-C455-4FA7-92D8-1116739B01AB}"/>
              </a:ext>
            </a:extLst>
          </p:cNvPr>
          <p:cNvCxnSpPr>
            <a:cxnSpLocks/>
          </p:cNvCxnSpPr>
          <p:nvPr/>
        </p:nvCxnSpPr>
        <p:spPr>
          <a:xfrm flipH="1">
            <a:off x="6461741" y="5059933"/>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00E1447E-AC0F-41BB-B2B0-29C0C14A7BE5}"/>
              </a:ext>
            </a:extLst>
          </p:cNvPr>
          <p:cNvCxnSpPr>
            <a:cxnSpLocks/>
          </p:cNvCxnSpPr>
          <p:nvPr/>
        </p:nvCxnSpPr>
        <p:spPr>
          <a:xfrm flipH="1">
            <a:off x="7776317" y="5044942"/>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36592E3B-FF01-470D-9827-AF71F9FEEABB}"/>
              </a:ext>
            </a:extLst>
          </p:cNvPr>
          <p:cNvCxnSpPr>
            <a:cxnSpLocks/>
          </p:cNvCxnSpPr>
          <p:nvPr/>
        </p:nvCxnSpPr>
        <p:spPr>
          <a:xfrm>
            <a:off x="3937001"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027C0D29-EEAB-48BA-BBFA-382855294A7A}"/>
              </a:ext>
            </a:extLst>
          </p:cNvPr>
          <p:cNvCxnSpPr>
            <a:cxnSpLocks/>
          </p:cNvCxnSpPr>
          <p:nvPr/>
        </p:nvCxnSpPr>
        <p:spPr>
          <a:xfrm>
            <a:off x="5229374"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9" name="Straight Connector 88">
            <a:extLst>
              <a:ext uri="{FF2B5EF4-FFF2-40B4-BE49-F238E27FC236}">
                <a16:creationId xmlns:a16="http://schemas.microsoft.com/office/drawing/2014/main" id="{119FC100-E3D7-4C24-84BF-297A50B59751}"/>
              </a:ext>
            </a:extLst>
          </p:cNvPr>
          <p:cNvCxnSpPr>
            <a:cxnSpLocks/>
          </p:cNvCxnSpPr>
          <p:nvPr/>
        </p:nvCxnSpPr>
        <p:spPr>
          <a:xfrm>
            <a:off x="6833044" y="5044942"/>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90" name="Straight Connector 89">
            <a:extLst>
              <a:ext uri="{FF2B5EF4-FFF2-40B4-BE49-F238E27FC236}">
                <a16:creationId xmlns:a16="http://schemas.microsoft.com/office/drawing/2014/main" id="{D3EFDAFB-901B-4DE9-88ED-16658075D16E}"/>
              </a:ext>
            </a:extLst>
          </p:cNvPr>
          <p:cNvCxnSpPr>
            <a:cxnSpLocks/>
          </p:cNvCxnSpPr>
          <p:nvPr/>
        </p:nvCxnSpPr>
        <p:spPr>
          <a:xfrm>
            <a:off x="8121789" y="5042431"/>
            <a:ext cx="314050" cy="595348"/>
          </a:xfrm>
          <a:prstGeom prst="line">
            <a:avLst/>
          </a:prstGeom>
        </p:spPr>
        <p:style>
          <a:lnRef idx="2">
            <a:schemeClr val="dk1"/>
          </a:lnRef>
          <a:fillRef idx="0">
            <a:schemeClr val="dk1"/>
          </a:fillRef>
          <a:effectRef idx="1">
            <a:schemeClr val="dk1"/>
          </a:effectRef>
          <a:fontRef idx="minor">
            <a:schemeClr val="tx1"/>
          </a:fontRef>
        </p:style>
      </p:cxnSp>
      <p:sp>
        <p:nvSpPr>
          <p:cNvPr id="86" name="TextBox 85">
            <a:extLst>
              <a:ext uri="{FF2B5EF4-FFF2-40B4-BE49-F238E27FC236}">
                <a16:creationId xmlns:a16="http://schemas.microsoft.com/office/drawing/2014/main" id="{C64A0D28-515C-4263-9B2A-1FEBB0086D8E}"/>
              </a:ext>
            </a:extLst>
          </p:cNvPr>
          <p:cNvSpPr txBox="1"/>
          <p:nvPr/>
        </p:nvSpPr>
        <p:spPr>
          <a:xfrm>
            <a:off x="3342093" y="6169580"/>
            <a:ext cx="539282" cy="369332"/>
          </a:xfrm>
          <a:prstGeom prst="rect">
            <a:avLst/>
          </a:prstGeom>
          <a:noFill/>
        </p:spPr>
        <p:txBody>
          <a:bodyPr wrap="square" rtlCol="0">
            <a:spAutoFit/>
          </a:bodyPr>
          <a:lstStyle/>
          <a:p>
            <a:r>
              <a:rPr lang="en-SG" dirty="0"/>
              <a:t>H1</a:t>
            </a:r>
          </a:p>
        </p:txBody>
      </p:sp>
      <p:sp>
        <p:nvSpPr>
          <p:cNvPr id="92" name="TextBox 91">
            <a:extLst>
              <a:ext uri="{FF2B5EF4-FFF2-40B4-BE49-F238E27FC236}">
                <a16:creationId xmlns:a16="http://schemas.microsoft.com/office/drawing/2014/main" id="{A49DCF12-5537-46BA-BFB0-23E6A4B4E57A}"/>
              </a:ext>
            </a:extLst>
          </p:cNvPr>
          <p:cNvSpPr txBox="1"/>
          <p:nvPr/>
        </p:nvSpPr>
        <p:spPr>
          <a:xfrm>
            <a:off x="3981863" y="6169580"/>
            <a:ext cx="539282" cy="369332"/>
          </a:xfrm>
          <a:prstGeom prst="rect">
            <a:avLst/>
          </a:prstGeom>
          <a:noFill/>
        </p:spPr>
        <p:txBody>
          <a:bodyPr wrap="square" rtlCol="0">
            <a:spAutoFit/>
          </a:bodyPr>
          <a:lstStyle/>
          <a:p>
            <a:r>
              <a:rPr lang="en-SG" dirty="0"/>
              <a:t>H2</a:t>
            </a:r>
          </a:p>
        </p:txBody>
      </p:sp>
      <p:sp>
        <p:nvSpPr>
          <p:cNvPr id="93" name="TextBox 92">
            <a:extLst>
              <a:ext uri="{FF2B5EF4-FFF2-40B4-BE49-F238E27FC236}">
                <a16:creationId xmlns:a16="http://schemas.microsoft.com/office/drawing/2014/main" id="{5EC2F1A3-A8A8-4958-A9CA-8DD5B1710F6C}"/>
              </a:ext>
            </a:extLst>
          </p:cNvPr>
          <p:cNvSpPr txBox="1"/>
          <p:nvPr/>
        </p:nvSpPr>
        <p:spPr>
          <a:xfrm>
            <a:off x="4656256" y="6166234"/>
            <a:ext cx="539282" cy="369332"/>
          </a:xfrm>
          <a:prstGeom prst="rect">
            <a:avLst/>
          </a:prstGeom>
          <a:noFill/>
        </p:spPr>
        <p:txBody>
          <a:bodyPr wrap="square" rtlCol="0">
            <a:spAutoFit/>
          </a:bodyPr>
          <a:lstStyle/>
          <a:p>
            <a:r>
              <a:rPr lang="en-SG" dirty="0"/>
              <a:t>H3</a:t>
            </a:r>
          </a:p>
        </p:txBody>
      </p:sp>
      <p:sp>
        <p:nvSpPr>
          <p:cNvPr id="94" name="TextBox 93">
            <a:extLst>
              <a:ext uri="{FF2B5EF4-FFF2-40B4-BE49-F238E27FC236}">
                <a16:creationId xmlns:a16="http://schemas.microsoft.com/office/drawing/2014/main" id="{7EBE0AAA-4E8B-49BE-8ED2-7B60F2CD21B1}"/>
              </a:ext>
            </a:extLst>
          </p:cNvPr>
          <p:cNvSpPr txBox="1"/>
          <p:nvPr/>
        </p:nvSpPr>
        <p:spPr>
          <a:xfrm>
            <a:off x="6229367" y="6166234"/>
            <a:ext cx="513126" cy="369332"/>
          </a:xfrm>
          <a:prstGeom prst="rect">
            <a:avLst/>
          </a:prstGeom>
          <a:noFill/>
        </p:spPr>
        <p:txBody>
          <a:bodyPr wrap="square" rtlCol="0">
            <a:spAutoFit/>
          </a:bodyPr>
          <a:lstStyle/>
          <a:p>
            <a:r>
              <a:rPr lang="en-SG" dirty="0"/>
              <a:t>H5</a:t>
            </a:r>
          </a:p>
        </p:txBody>
      </p:sp>
      <p:sp>
        <p:nvSpPr>
          <p:cNvPr id="95" name="TextBox 94">
            <a:extLst>
              <a:ext uri="{FF2B5EF4-FFF2-40B4-BE49-F238E27FC236}">
                <a16:creationId xmlns:a16="http://schemas.microsoft.com/office/drawing/2014/main" id="{77798A57-CEBF-46A7-9B4F-46CBEFB6AB9A}"/>
              </a:ext>
            </a:extLst>
          </p:cNvPr>
          <p:cNvSpPr txBox="1"/>
          <p:nvPr/>
        </p:nvSpPr>
        <p:spPr>
          <a:xfrm>
            <a:off x="5284319" y="6171684"/>
            <a:ext cx="539282" cy="369332"/>
          </a:xfrm>
          <a:prstGeom prst="rect">
            <a:avLst/>
          </a:prstGeom>
          <a:noFill/>
        </p:spPr>
        <p:txBody>
          <a:bodyPr wrap="square" rtlCol="0">
            <a:spAutoFit/>
          </a:bodyPr>
          <a:lstStyle/>
          <a:p>
            <a:r>
              <a:rPr lang="en-SG" dirty="0"/>
              <a:t>H4</a:t>
            </a:r>
          </a:p>
        </p:txBody>
      </p:sp>
      <p:sp>
        <p:nvSpPr>
          <p:cNvPr id="96" name="TextBox 95">
            <a:extLst>
              <a:ext uri="{FF2B5EF4-FFF2-40B4-BE49-F238E27FC236}">
                <a16:creationId xmlns:a16="http://schemas.microsoft.com/office/drawing/2014/main" id="{C1BDEA92-FD0A-4CED-B2AA-8F16D4545912}"/>
              </a:ext>
            </a:extLst>
          </p:cNvPr>
          <p:cNvSpPr txBox="1"/>
          <p:nvPr/>
        </p:nvSpPr>
        <p:spPr>
          <a:xfrm>
            <a:off x="6885542" y="6166234"/>
            <a:ext cx="539282" cy="369332"/>
          </a:xfrm>
          <a:prstGeom prst="rect">
            <a:avLst/>
          </a:prstGeom>
          <a:noFill/>
        </p:spPr>
        <p:txBody>
          <a:bodyPr wrap="square" rtlCol="0">
            <a:spAutoFit/>
          </a:bodyPr>
          <a:lstStyle/>
          <a:p>
            <a:r>
              <a:rPr lang="en-SG" dirty="0"/>
              <a:t>H6</a:t>
            </a:r>
          </a:p>
        </p:txBody>
      </p:sp>
      <p:sp>
        <p:nvSpPr>
          <p:cNvPr id="97" name="TextBox 96">
            <a:extLst>
              <a:ext uri="{FF2B5EF4-FFF2-40B4-BE49-F238E27FC236}">
                <a16:creationId xmlns:a16="http://schemas.microsoft.com/office/drawing/2014/main" id="{E119C08F-EED5-4BB2-82E2-F7DEE14A0885}"/>
              </a:ext>
            </a:extLst>
          </p:cNvPr>
          <p:cNvSpPr txBox="1"/>
          <p:nvPr/>
        </p:nvSpPr>
        <p:spPr>
          <a:xfrm>
            <a:off x="7574847" y="6166234"/>
            <a:ext cx="539282" cy="369332"/>
          </a:xfrm>
          <a:prstGeom prst="rect">
            <a:avLst/>
          </a:prstGeom>
          <a:noFill/>
        </p:spPr>
        <p:txBody>
          <a:bodyPr wrap="square" rtlCol="0">
            <a:spAutoFit/>
          </a:bodyPr>
          <a:lstStyle/>
          <a:p>
            <a:r>
              <a:rPr lang="en-SG" dirty="0"/>
              <a:t>H7</a:t>
            </a:r>
          </a:p>
        </p:txBody>
      </p:sp>
      <p:sp>
        <p:nvSpPr>
          <p:cNvPr id="98" name="TextBox 97">
            <a:extLst>
              <a:ext uri="{FF2B5EF4-FFF2-40B4-BE49-F238E27FC236}">
                <a16:creationId xmlns:a16="http://schemas.microsoft.com/office/drawing/2014/main" id="{6B9C7DF3-61D5-4561-B2F2-024D482A0E8D}"/>
              </a:ext>
            </a:extLst>
          </p:cNvPr>
          <p:cNvSpPr txBox="1"/>
          <p:nvPr/>
        </p:nvSpPr>
        <p:spPr>
          <a:xfrm>
            <a:off x="8209233" y="6166234"/>
            <a:ext cx="539282" cy="369332"/>
          </a:xfrm>
          <a:prstGeom prst="rect">
            <a:avLst/>
          </a:prstGeom>
          <a:noFill/>
        </p:spPr>
        <p:txBody>
          <a:bodyPr wrap="square" rtlCol="0">
            <a:spAutoFit/>
          </a:bodyPr>
          <a:lstStyle/>
          <a:p>
            <a:r>
              <a:rPr lang="en-SG" dirty="0"/>
              <a:t>H8</a:t>
            </a:r>
          </a:p>
        </p:txBody>
      </p:sp>
      <p:sp>
        <p:nvSpPr>
          <p:cNvPr id="99" name="TextBox 98">
            <a:extLst>
              <a:ext uri="{FF2B5EF4-FFF2-40B4-BE49-F238E27FC236}">
                <a16:creationId xmlns:a16="http://schemas.microsoft.com/office/drawing/2014/main" id="{FFF9F01F-02F4-4431-95BC-E9DD1B6AD047}"/>
              </a:ext>
            </a:extLst>
          </p:cNvPr>
          <p:cNvSpPr txBox="1"/>
          <p:nvPr/>
        </p:nvSpPr>
        <p:spPr>
          <a:xfrm>
            <a:off x="3089578" y="4744189"/>
            <a:ext cx="539282" cy="369332"/>
          </a:xfrm>
          <a:prstGeom prst="rect">
            <a:avLst/>
          </a:prstGeom>
          <a:noFill/>
        </p:spPr>
        <p:txBody>
          <a:bodyPr wrap="square" rtlCol="0">
            <a:spAutoFit/>
          </a:bodyPr>
          <a:lstStyle/>
          <a:p>
            <a:r>
              <a:rPr lang="en-SG" dirty="0"/>
              <a:t>S1</a:t>
            </a:r>
          </a:p>
        </p:txBody>
      </p:sp>
      <p:sp>
        <p:nvSpPr>
          <p:cNvPr id="100" name="TextBox 99">
            <a:extLst>
              <a:ext uri="{FF2B5EF4-FFF2-40B4-BE49-F238E27FC236}">
                <a16:creationId xmlns:a16="http://schemas.microsoft.com/office/drawing/2014/main" id="{24A88F79-0AAF-446C-9652-EF949463A7A2}"/>
              </a:ext>
            </a:extLst>
          </p:cNvPr>
          <p:cNvSpPr txBox="1"/>
          <p:nvPr/>
        </p:nvSpPr>
        <p:spPr>
          <a:xfrm>
            <a:off x="4451571" y="4725669"/>
            <a:ext cx="539282" cy="369332"/>
          </a:xfrm>
          <a:prstGeom prst="rect">
            <a:avLst/>
          </a:prstGeom>
          <a:noFill/>
        </p:spPr>
        <p:txBody>
          <a:bodyPr wrap="square" rtlCol="0">
            <a:spAutoFit/>
          </a:bodyPr>
          <a:lstStyle/>
          <a:p>
            <a:r>
              <a:rPr lang="en-SG" dirty="0"/>
              <a:t>S2</a:t>
            </a:r>
          </a:p>
        </p:txBody>
      </p:sp>
      <p:sp>
        <p:nvSpPr>
          <p:cNvPr id="101" name="TextBox 100">
            <a:extLst>
              <a:ext uri="{FF2B5EF4-FFF2-40B4-BE49-F238E27FC236}">
                <a16:creationId xmlns:a16="http://schemas.microsoft.com/office/drawing/2014/main" id="{ED1C469E-9BD2-4535-B5EB-64D538DF684F}"/>
              </a:ext>
            </a:extLst>
          </p:cNvPr>
          <p:cNvSpPr txBox="1"/>
          <p:nvPr/>
        </p:nvSpPr>
        <p:spPr>
          <a:xfrm>
            <a:off x="3097815" y="3278187"/>
            <a:ext cx="539282" cy="369332"/>
          </a:xfrm>
          <a:prstGeom prst="rect">
            <a:avLst/>
          </a:prstGeom>
          <a:noFill/>
        </p:spPr>
        <p:txBody>
          <a:bodyPr wrap="square" rtlCol="0">
            <a:spAutoFit/>
          </a:bodyPr>
          <a:lstStyle/>
          <a:p>
            <a:r>
              <a:rPr lang="en-SG" dirty="0"/>
              <a:t>S3</a:t>
            </a:r>
          </a:p>
        </p:txBody>
      </p:sp>
      <p:sp>
        <p:nvSpPr>
          <p:cNvPr id="102" name="TextBox 101">
            <a:extLst>
              <a:ext uri="{FF2B5EF4-FFF2-40B4-BE49-F238E27FC236}">
                <a16:creationId xmlns:a16="http://schemas.microsoft.com/office/drawing/2014/main" id="{A4AFDFC5-8E73-4113-9984-B8B69BACBE1A}"/>
              </a:ext>
            </a:extLst>
          </p:cNvPr>
          <p:cNvSpPr txBox="1"/>
          <p:nvPr/>
        </p:nvSpPr>
        <p:spPr>
          <a:xfrm>
            <a:off x="4437827" y="3291358"/>
            <a:ext cx="539282" cy="369332"/>
          </a:xfrm>
          <a:prstGeom prst="rect">
            <a:avLst/>
          </a:prstGeom>
          <a:noFill/>
        </p:spPr>
        <p:txBody>
          <a:bodyPr wrap="square" rtlCol="0">
            <a:spAutoFit/>
          </a:bodyPr>
          <a:lstStyle/>
          <a:p>
            <a:r>
              <a:rPr lang="en-SG" dirty="0"/>
              <a:t>S4</a:t>
            </a:r>
          </a:p>
        </p:txBody>
      </p:sp>
      <p:sp>
        <p:nvSpPr>
          <p:cNvPr id="103" name="TextBox 102">
            <a:extLst>
              <a:ext uri="{FF2B5EF4-FFF2-40B4-BE49-F238E27FC236}">
                <a16:creationId xmlns:a16="http://schemas.microsoft.com/office/drawing/2014/main" id="{C0F4C1B1-A41E-4B39-B689-9AA4235C781D}"/>
              </a:ext>
            </a:extLst>
          </p:cNvPr>
          <p:cNvSpPr txBox="1"/>
          <p:nvPr/>
        </p:nvSpPr>
        <p:spPr>
          <a:xfrm>
            <a:off x="4451571" y="1875866"/>
            <a:ext cx="539282" cy="369332"/>
          </a:xfrm>
          <a:prstGeom prst="rect">
            <a:avLst/>
          </a:prstGeom>
          <a:noFill/>
        </p:spPr>
        <p:txBody>
          <a:bodyPr wrap="square" rtlCol="0">
            <a:spAutoFit/>
          </a:bodyPr>
          <a:lstStyle/>
          <a:p>
            <a:r>
              <a:rPr lang="en-SG" dirty="0"/>
              <a:t>S5</a:t>
            </a:r>
          </a:p>
        </p:txBody>
      </p:sp>
      <p:sp>
        <p:nvSpPr>
          <p:cNvPr id="104" name="TextBox 103">
            <a:extLst>
              <a:ext uri="{FF2B5EF4-FFF2-40B4-BE49-F238E27FC236}">
                <a16:creationId xmlns:a16="http://schemas.microsoft.com/office/drawing/2014/main" id="{5C2222E7-3DE6-4F14-A9B5-1F10BE441900}"/>
              </a:ext>
            </a:extLst>
          </p:cNvPr>
          <p:cNvSpPr txBox="1"/>
          <p:nvPr/>
        </p:nvSpPr>
        <p:spPr>
          <a:xfrm>
            <a:off x="5886954" y="1860053"/>
            <a:ext cx="539282" cy="369332"/>
          </a:xfrm>
          <a:prstGeom prst="rect">
            <a:avLst/>
          </a:prstGeom>
          <a:noFill/>
        </p:spPr>
        <p:txBody>
          <a:bodyPr wrap="square" rtlCol="0">
            <a:spAutoFit/>
          </a:bodyPr>
          <a:lstStyle/>
          <a:p>
            <a:r>
              <a:rPr lang="en-SG" dirty="0"/>
              <a:t>S10</a:t>
            </a:r>
          </a:p>
        </p:txBody>
      </p:sp>
      <p:sp>
        <p:nvSpPr>
          <p:cNvPr id="105" name="TextBox 104">
            <a:extLst>
              <a:ext uri="{FF2B5EF4-FFF2-40B4-BE49-F238E27FC236}">
                <a16:creationId xmlns:a16="http://schemas.microsoft.com/office/drawing/2014/main" id="{D71B3784-0712-4934-9A5D-3C80C7778351}"/>
              </a:ext>
            </a:extLst>
          </p:cNvPr>
          <p:cNvSpPr txBox="1"/>
          <p:nvPr/>
        </p:nvSpPr>
        <p:spPr>
          <a:xfrm>
            <a:off x="5985189" y="3272925"/>
            <a:ext cx="539282" cy="369332"/>
          </a:xfrm>
          <a:prstGeom prst="rect">
            <a:avLst/>
          </a:prstGeom>
          <a:noFill/>
        </p:spPr>
        <p:txBody>
          <a:bodyPr wrap="square" rtlCol="0">
            <a:spAutoFit/>
          </a:bodyPr>
          <a:lstStyle/>
          <a:p>
            <a:r>
              <a:rPr lang="en-SG" dirty="0"/>
              <a:t>S8</a:t>
            </a:r>
          </a:p>
        </p:txBody>
      </p:sp>
      <p:sp>
        <p:nvSpPr>
          <p:cNvPr id="106" name="TextBox 105">
            <a:extLst>
              <a:ext uri="{FF2B5EF4-FFF2-40B4-BE49-F238E27FC236}">
                <a16:creationId xmlns:a16="http://schemas.microsoft.com/office/drawing/2014/main" id="{98CD48FF-C772-4CDD-9289-BA3BA98974BB}"/>
              </a:ext>
            </a:extLst>
          </p:cNvPr>
          <p:cNvSpPr txBox="1"/>
          <p:nvPr/>
        </p:nvSpPr>
        <p:spPr>
          <a:xfrm>
            <a:off x="5985189" y="4739634"/>
            <a:ext cx="539282" cy="369332"/>
          </a:xfrm>
          <a:prstGeom prst="rect">
            <a:avLst/>
          </a:prstGeom>
          <a:noFill/>
        </p:spPr>
        <p:txBody>
          <a:bodyPr wrap="square" rtlCol="0">
            <a:spAutoFit/>
          </a:bodyPr>
          <a:lstStyle/>
          <a:p>
            <a:r>
              <a:rPr lang="en-SG" dirty="0"/>
              <a:t>S6</a:t>
            </a:r>
          </a:p>
        </p:txBody>
      </p:sp>
      <p:sp>
        <p:nvSpPr>
          <p:cNvPr id="107" name="TextBox 106">
            <a:extLst>
              <a:ext uri="{FF2B5EF4-FFF2-40B4-BE49-F238E27FC236}">
                <a16:creationId xmlns:a16="http://schemas.microsoft.com/office/drawing/2014/main" id="{2595E5E3-4E87-447A-970F-778A04C4DDEB}"/>
              </a:ext>
            </a:extLst>
          </p:cNvPr>
          <p:cNvSpPr txBox="1"/>
          <p:nvPr/>
        </p:nvSpPr>
        <p:spPr>
          <a:xfrm>
            <a:off x="7310640" y="3245215"/>
            <a:ext cx="539282" cy="369332"/>
          </a:xfrm>
          <a:prstGeom prst="rect">
            <a:avLst/>
          </a:prstGeom>
          <a:noFill/>
        </p:spPr>
        <p:txBody>
          <a:bodyPr wrap="square" rtlCol="0">
            <a:spAutoFit/>
          </a:bodyPr>
          <a:lstStyle/>
          <a:p>
            <a:r>
              <a:rPr lang="en-SG" dirty="0"/>
              <a:t>S9</a:t>
            </a:r>
          </a:p>
        </p:txBody>
      </p:sp>
      <p:sp>
        <p:nvSpPr>
          <p:cNvPr id="108" name="TextBox 107">
            <a:extLst>
              <a:ext uri="{FF2B5EF4-FFF2-40B4-BE49-F238E27FC236}">
                <a16:creationId xmlns:a16="http://schemas.microsoft.com/office/drawing/2014/main" id="{32E9246D-F3EA-43CA-BB4D-30DCAA65C178}"/>
              </a:ext>
            </a:extLst>
          </p:cNvPr>
          <p:cNvSpPr txBox="1"/>
          <p:nvPr/>
        </p:nvSpPr>
        <p:spPr>
          <a:xfrm>
            <a:off x="7300553" y="4692697"/>
            <a:ext cx="539282" cy="369332"/>
          </a:xfrm>
          <a:prstGeom prst="rect">
            <a:avLst/>
          </a:prstGeom>
          <a:noFill/>
        </p:spPr>
        <p:txBody>
          <a:bodyPr wrap="square" rtlCol="0">
            <a:spAutoFit/>
          </a:bodyPr>
          <a:lstStyle/>
          <a:p>
            <a:r>
              <a:rPr lang="en-SG" dirty="0"/>
              <a:t>S7</a:t>
            </a:r>
          </a:p>
        </p:txBody>
      </p:sp>
      <p:sp>
        <p:nvSpPr>
          <p:cNvPr id="87" name="Rectangle: Single Corner Snipped 86">
            <a:extLst>
              <a:ext uri="{FF2B5EF4-FFF2-40B4-BE49-F238E27FC236}">
                <a16:creationId xmlns:a16="http://schemas.microsoft.com/office/drawing/2014/main" id="{314A0329-117D-42E0-8EBB-803E41F7B163}"/>
              </a:ext>
            </a:extLst>
          </p:cNvPr>
          <p:cNvSpPr/>
          <p:nvPr/>
        </p:nvSpPr>
        <p:spPr>
          <a:xfrm>
            <a:off x="3441003" y="5615364"/>
            <a:ext cx="275674" cy="148073"/>
          </a:xfrm>
          <a:prstGeom prst="snip1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91" name="Rectangle 90">
            <a:extLst>
              <a:ext uri="{FF2B5EF4-FFF2-40B4-BE49-F238E27FC236}">
                <a16:creationId xmlns:a16="http://schemas.microsoft.com/office/drawing/2014/main" id="{B5C84A31-DE3D-4A0C-BD72-67461DF0488C}"/>
              </a:ext>
            </a:extLst>
          </p:cNvPr>
          <p:cNvSpPr/>
          <p:nvPr/>
        </p:nvSpPr>
        <p:spPr>
          <a:xfrm>
            <a:off x="3862166" y="4832189"/>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1" name="Rectangle 110">
            <a:extLst>
              <a:ext uri="{FF2B5EF4-FFF2-40B4-BE49-F238E27FC236}">
                <a16:creationId xmlns:a16="http://schemas.microsoft.com/office/drawing/2014/main" id="{3C521A05-BD37-4966-B4CB-7FFE92FE1A20}"/>
              </a:ext>
            </a:extLst>
          </p:cNvPr>
          <p:cNvSpPr/>
          <p:nvPr/>
        </p:nvSpPr>
        <p:spPr>
          <a:xfrm>
            <a:off x="5178059" y="3359216"/>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2" name="Rectangle 111">
            <a:extLst>
              <a:ext uri="{FF2B5EF4-FFF2-40B4-BE49-F238E27FC236}">
                <a16:creationId xmlns:a16="http://schemas.microsoft.com/office/drawing/2014/main" id="{8287F373-DDEF-4218-99FD-5633AE9A17B6}"/>
              </a:ext>
            </a:extLst>
          </p:cNvPr>
          <p:cNvSpPr/>
          <p:nvPr/>
        </p:nvSpPr>
        <p:spPr>
          <a:xfrm>
            <a:off x="6717797" y="1919171"/>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3" name="Rectangle 112">
            <a:extLst>
              <a:ext uri="{FF2B5EF4-FFF2-40B4-BE49-F238E27FC236}">
                <a16:creationId xmlns:a16="http://schemas.microsoft.com/office/drawing/2014/main" id="{A4366F35-89C1-41D1-8203-A3F2CA602DF5}"/>
              </a:ext>
            </a:extLst>
          </p:cNvPr>
          <p:cNvSpPr/>
          <p:nvPr/>
        </p:nvSpPr>
        <p:spPr>
          <a:xfrm>
            <a:off x="6724469" y="3326659"/>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4" name="Rectangle 113">
            <a:extLst>
              <a:ext uri="{FF2B5EF4-FFF2-40B4-BE49-F238E27FC236}">
                <a16:creationId xmlns:a16="http://schemas.microsoft.com/office/drawing/2014/main" id="{8DDB6ABF-CC61-4B67-B1A6-BA6AFECCC4FC}"/>
              </a:ext>
            </a:extLst>
          </p:cNvPr>
          <p:cNvSpPr/>
          <p:nvPr/>
        </p:nvSpPr>
        <p:spPr>
          <a:xfrm>
            <a:off x="7997274" y="4781652"/>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5" name="Rectangle: Single Corner Snipped 114">
            <a:extLst>
              <a:ext uri="{FF2B5EF4-FFF2-40B4-BE49-F238E27FC236}">
                <a16:creationId xmlns:a16="http://schemas.microsoft.com/office/drawing/2014/main" id="{38C8B6B6-0E33-4BC0-87B5-5EC8EB733D91}"/>
              </a:ext>
            </a:extLst>
          </p:cNvPr>
          <p:cNvSpPr/>
          <p:nvPr/>
        </p:nvSpPr>
        <p:spPr>
          <a:xfrm>
            <a:off x="4100054" y="5618587"/>
            <a:ext cx="275674" cy="148073"/>
          </a:xfrm>
          <a:prstGeom prst="snip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6" name="Rectangle 115">
            <a:extLst>
              <a:ext uri="{FF2B5EF4-FFF2-40B4-BE49-F238E27FC236}">
                <a16:creationId xmlns:a16="http://schemas.microsoft.com/office/drawing/2014/main" id="{1F71A754-55C2-45AB-958D-6644ED5503DC}"/>
              </a:ext>
            </a:extLst>
          </p:cNvPr>
          <p:cNvSpPr/>
          <p:nvPr/>
        </p:nvSpPr>
        <p:spPr>
          <a:xfrm>
            <a:off x="3942208" y="4833292"/>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7" name="Rectangle 116">
            <a:extLst>
              <a:ext uri="{FF2B5EF4-FFF2-40B4-BE49-F238E27FC236}">
                <a16:creationId xmlns:a16="http://schemas.microsoft.com/office/drawing/2014/main" id="{B0FE3AFC-B2A7-464D-A5C4-F2F9FBD46BF1}"/>
              </a:ext>
            </a:extLst>
          </p:cNvPr>
          <p:cNvSpPr/>
          <p:nvPr/>
        </p:nvSpPr>
        <p:spPr>
          <a:xfrm>
            <a:off x="3857786" y="3367407"/>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8" name="Rectangle 117">
            <a:extLst>
              <a:ext uri="{FF2B5EF4-FFF2-40B4-BE49-F238E27FC236}">
                <a16:creationId xmlns:a16="http://schemas.microsoft.com/office/drawing/2014/main" id="{0C7BA2C5-F383-4D19-BBEC-D3E97F7C399F}"/>
              </a:ext>
            </a:extLst>
          </p:cNvPr>
          <p:cNvSpPr/>
          <p:nvPr/>
        </p:nvSpPr>
        <p:spPr>
          <a:xfrm>
            <a:off x="5154835" y="1947570"/>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9" name="Rectangle 118">
            <a:extLst>
              <a:ext uri="{FF2B5EF4-FFF2-40B4-BE49-F238E27FC236}">
                <a16:creationId xmlns:a16="http://schemas.microsoft.com/office/drawing/2014/main" id="{53CFE05A-88B1-4E61-9351-0DFA6D53280A}"/>
              </a:ext>
            </a:extLst>
          </p:cNvPr>
          <p:cNvSpPr/>
          <p:nvPr/>
        </p:nvSpPr>
        <p:spPr>
          <a:xfrm>
            <a:off x="8004898" y="3318158"/>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20" name="Rectangle 119">
            <a:extLst>
              <a:ext uri="{FF2B5EF4-FFF2-40B4-BE49-F238E27FC236}">
                <a16:creationId xmlns:a16="http://schemas.microsoft.com/office/drawing/2014/main" id="{3314E9D8-BFA3-4FB8-A865-14BCC7F554E8}"/>
              </a:ext>
            </a:extLst>
          </p:cNvPr>
          <p:cNvSpPr/>
          <p:nvPr/>
        </p:nvSpPr>
        <p:spPr>
          <a:xfrm>
            <a:off x="8079699" y="4784941"/>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pic>
        <p:nvPicPr>
          <p:cNvPr id="9" name="Graphic 8" descr="High voltage">
            <a:extLst>
              <a:ext uri="{FF2B5EF4-FFF2-40B4-BE49-F238E27FC236}">
                <a16:creationId xmlns:a16="http://schemas.microsoft.com/office/drawing/2014/main" id="{09F7103B-30D9-462C-9E5A-B2585ABE903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337216" y="4239178"/>
            <a:ext cx="539025" cy="539025"/>
          </a:xfrm>
          <a:prstGeom prst="rect">
            <a:avLst/>
          </a:prstGeom>
        </p:spPr>
      </p:pic>
      <p:sp>
        <p:nvSpPr>
          <p:cNvPr id="129" name="Right Brace 128">
            <a:extLst>
              <a:ext uri="{FF2B5EF4-FFF2-40B4-BE49-F238E27FC236}">
                <a16:creationId xmlns:a16="http://schemas.microsoft.com/office/drawing/2014/main" id="{B7AA8385-EEC0-4F64-82D6-4B02B843328D}"/>
              </a:ext>
            </a:extLst>
          </p:cNvPr>
          <p:cNvSpPr/>
          <p:nvPr/>
        </p:nvSpPr>
        <p:spPr>
          <a:xfrm>
            <a:off x="8525629" y="1860053"/>
            <a:ext cx="664420" cy="3182378"/>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SG"/>
          </a:p>
        </p:txBody>
      </p:sp>
      <p:sp>
        <p:nvSpPr>
          <p:cNvPr id="137" name="TextBox 136">
            <a:extLst>
              <a:ext uri="{FF2B5EF4-FFF2-40B4-BE49-F238E27FC236}">
                <a16:creationId xmlns:a16="http://schemas.microsoft.com/office/drawing/2014/main" id="{DC28DF69-4FA1-47D1-B1F8-93E4C1ADF37E}"/>
              </a:ext>
            </a:extLst>
          </p:cNvPr>
          <p:cNvSpPr txBox="1"/>
          <p:nvPr/>
        </p:nvSpPr>
        <p:spPr>
          <a:xfrm>
            <a:off x="8848370" y="2652937"/>
            <a:ext cx="3346158" cy="1323439"/>
          </a:xfrm>
          <a:prstGeom prst="rect">
            <a:avLst/>
          </a:prstGeom>
          <a:noFill/>
        </p:spPr>
        <p:txBody>
          <a:bodyPr wrap="square" rtlCol="0">
            <a:spAutoFit/>
          </a:bodyPr>
          <a:lstStyle/>
          <a:p>
            <a:pPr algn="ctr"/>
            <a:r>
              <a:rPr lang="en-SG" sz="2000" b="1" dirty="0"/>
              <a:t>Programmable</a:t>
            </a:r>
          </a:p>
          <a:p>
            <a:pPr algn="ctr"/>
            <a:r>
              <a:rPr lang="en-SG" sz="2000" b="1" dirty="0"/>
              <a:t>Fault Triggers </a:t>
            </a:r>
          </a:p>
          <a:p>
            <a:pPr algn="ctr"/>
            <a:r>
              <a:rPr lang="en-SG" sz="2000" b="1" dirty="0"/>
              <a:t>e.g. </a:t>
            </a:r>
          </a:p>
          <a:p>
            <a:pPr algn="ctr"/>
            <a:r>
              <a:rPr lang="en-SG" sz="2000" b="1" dirty="0">
                <a:solidFill>
                  <a:srgbClr val="FF0000"/>
                </a:solidFill>
              </a:rPr>
              <a:t>Queueing delay &gt; Threshold</a:t>
            </a:r>
          </a:p>
        </p:txBody>
      </p:sp>
      <p:sp>
        <p:nvSpPr>
          <p:cNvPr id="139" name="Rectangle: Single Corner Snipped 138">
            <a:extLst>
              <a:ext uri="{FF2B5EF4-FFF2-40B4-BE49-F238E27FC236}">
                <a16:creationId xmlns:a16="http://schemas.microsoft.com/office/drawing/2014/main" id="{85A9D728-52D4-4A7D-BA4B-360A735C0795}"/>
              </a:ext>
            </a:extLst>
          </p:cNvPr>
          <p:cNvSpPr/>
          <p:nvPr/>
        </p:nvSpPr>
        <p:spPr>
          <a:xfrm>
            <a:off x="4755975" y="5647778"/>
            <a:ext cx="275674" cy="148073"/>
          </a:xfrm>
          <a:prstGeom prst="snip1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2" name="Rectangle: Single Corner Snipped 141">
            <a:extLst>
              <a:ext uri="{FF2B5EF4-FFF2-40B4-BE49-F238E27FC236}">
                <a16:creationId xmlns:a16="http://schemas.microsoft.com/office/drawing/2014/main" id="{58B6CF59-04DF-4497-8F5A-569D43E5883C}"/>
              </a:ext>
            </a:extLst>
          </p:cNvPr>
          <p:cNvSpPr/>
          <p:nvPr/>
        </p:nvSpPr>
        <p:spPr>
          <a:xfrm>
            <a:off x="5361708" y="5648037"/>
            <a:ext cx="275674" cy="148073"/>
          </a:xfrm>
          <a:prstGeom prst="snip1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43" name="Rectangle: Single Corner Snipped 142">
            <a:extLst>
              <a:ext uri="{FF2B5EF4-FFF2-40B4-BE49-F238E27FC236}">
                <a16:creationId xmlns:a16="http://schemas.microsoft.com/office/drawing/2014/main" id="{E83AD358-45C1-48EA-BCF8-2E5C8864342A}"/>
              </a:ext>
            </a:extLst>
          </p:cNvPr>
          <p:cNvSpPr/>
          <p:nvPr/>
        </p:nvSpPr>
        <p:spPr>
          <a:xfrm>
            <a:off x="6329141" y="5649876"/>
            <a:ext cx="275674" cy="148073"/>
          </a:xfrm>
          <a:prstGeom prst="snip1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dirty="0"/>
          </a:p>
        </p:txBody>
      </p:sp>
      <p:sp>
        <p:nvSpPr>
          <p:cNvPr id="144" name="Rectangle: Single Corner Snipped 143">
            <a:extLst>
              <a:ext uri="{FF2B5EF4-FFF2-40B4-BE49-F238E27FC236}">
                <a16:creationId xmlns:a16="http://schemas.microsoft.com/office/drawing/2014/main" id="{5C2AEEEF-7C5E-4D45-830A-C05E0711A72F}"/>
              </a:ext>
            </a:extLst>
          </p:cNvPr>
          <p:cNvSpPr/>
          <p:nvPr/>
        </p:nvSpPr>
        <p:spPr>
          <a:xfrm>
            <a:off x="6948151" y="5661795"/>
            <a:ext cx="275674" cy="148073"/>
          </a:xfrm>
          <a:prstGeom prst="snip1Rect">
            <a:avLst/>
          </a:prstGeom>
          <a:solidFill>
            <a:srgbClr val="7030A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dirty="0"/>
          </a:p>
        </p:txBody>
      </p:sp>
      <p:sp>
        <p:nvSpPr>
          <p:cNvPr id="145" name="Rectangle 144">
            <a:extLst>
              <a:ext uri="{FF2B5EF4-FFF2-40B4-BE49-F238E27FC236}">
                <a16:creationId xmlns:a16="http://schemas.microsoft.com/office/drawing/2014/main" id="{EC2B502D-267F-4D01-82C7-23E888EE0EFF}"/>
              </a:ext>
            </a:extLst>
          </p:cNvPr>
          <p:cNvSpPr/>
          <p:nvPr/>
        </p:nvSpPr>
        <p:spPr>
          <a:xfrm>
            <a:off x="5166412" y="4827306"/>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6" name="Rectangle 145">
            <a:extLst>
              <a:ext uri="{FF2B5EF4-FFF2-40B4-BE49-F238E27FC236}">
                <a16:creationId xmlns:a16="http://schemas.microsoft.com/office/drawing/2014/main" id="{8670CD86-69D9-41BB-AAC1-631CAC8BF025}"/>
              </a:ext>
            </a:extLst>
          </p:cNvPr>
          <p:cNvSpPr/>
          <p:nvPr/>
        </p:nvSpPr>
        <p:spPr>
          <a:xfrm>
            <a:off x="5256574" y="3359270"/>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7" name="Rectangle 146">
            <a:extLst>
              <a:ext uri="{FF2B5EF4-FFF2-40B4-BE49-F238E27FC236}">
                <a16:creationId xmlns:a16="http://schemas.microsoft.com/office/drawing/2014/main" id="{F3499FA7-7F13-44D9-86CB-B6E1CBEC780F}"/>
              </a:ext>
            </a:extLst>
          </p:cNvPr>
          <p:cNvSpPr/>
          <p:nvPr/>
        </p:nvSpPr>
        <p:spPr>
          <a:xfrm>
            <a:off x="6796456" y="1921162"/>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8" name="Rectangle 147">
            <a:extLst>
              <a:ext uri="{FF2B5EF4-FFF2-40B4-BE49-F238E27FC236}">
                <a16:creationId xmlns:a16="http://schemas.microsoft.com/office/drawing/2014/main" id="{FB8A5C35-60C3-41E3-A9FB-CE53C647FB65}"/>
              </a:ext>
            </a:extLst>
          </p:cNvPr>
          <p:cNvSpPr/>
          <p:nvPr/>
        </p:nvSpPr>
        <p:spPr>
          <a:xfrm>
            <a:off x="8085071" y="3319559"/>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9" name="Rectangle 148">
            <a:extLst>
              <a:ext uri="{FF2B5EF4-FFF2-40B4-BE49-F238E27FC236}">
                <a16:creationId xmlns:a16="http://schemas.microsoft.com/office/drawing/2014/main" id="{02EC493E-3B95-4EAC-BA89-AFEC92416EB7}"/>
              </a:ext>
            </a:extLst>
          </p:cNvPr>
          <p:cNvSpPr/>
          <p:nvPr/>
        </p:nvSpPr>
        <p:spPr>
          <a:xfrm>
            <a:off x="8165984" y="4781217"/>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50" name="Rectangle 149">
            <a:extLst>
              <a:ext uri="{FF2B5EF4-FFF2-40B4-BE49-F238E27FC236}">
                <a16:creationId xmlns:a16="http://schemas.microsoft.com/office/drawing/2014/main" id="{F6BCEA77-6C76-4365-9764-DB7F7738D4C9}"/>
              </a:ext>
            </a:extLst>
          </p:cNvPr>
          <p:cNvSpPr/>
          <p:nvPr/>
        </p:nvSpPr>
        <p:spPr>
          <a:xfrm>
            <a:off x="5245092" y="4834884"/>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1" name="Rectangle 150">
            <a:extLst>
              <a:ext uri="{FF2B5EF4-FFF2-40B4-BE49-F238E27FC236}">
                <a16:creationId xmlns:a16="http://schemas.microsoft.com/office/drawing/2014/main" id="{5670B4F3-C421-4C24-B291-010AFD332A44}"/>
              </a:ext>
            </a:extLst>
          </p:cNvPr>
          <p:cNvSpPr/>
          <p:nvPr/>
        </p:nvSpPr>
        <p:spPr>
          <a:xfrm>
            <a:off x="3930999" y="3369233"/>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2" name="Rectangle 151">
            <a:extLst>
              <a:ext uri="{FF2B5EF4-FFF2-40B4-BE49-F238E27FC236}">
                <a16:creationId xmlns:a16="http://schemas.microsoft.com/office/drawing/2014/main" id="{4FC27B28-F2D0-44A0-8CEF-E783C2EC08BC}"/>
              </a:ext>
            </a:extLst>
          </p:cNvPr>
          <p:cNvSpPr/>
          <p:nvPr/>
        </p:nvSpPr>
        <p:spPr>
          <a:xfrm>
            <a:off x="5221777" y="1949523"/>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3" name="Rectangle 152">
            <a:extLst>
              <a:ext uri="{FF2B5EF4-FFF2-40B4-BE49-F238E27FC236}">
                <a16:creationId xmlns:a16="http://schemas.microsoft.com/office/drawing/2014/main" id="{F81EB91C-3DE2-43A0-8CB6-ED8441F1879E}"/>
              </a:ext>
            </a:extLst>
          </p:cNvPr>
          <p:cNvSpPr/>
          <p:nvPr/>
        </p:nvSpPr>
        <p:spPr>
          <a:xfrm>
            <a:off x="6811623" y="3326729"/>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4" name="Rectangle 153">
            <a:extLst>
              <a:ext uri="{FF2B5EF4-FFF2-40B4-BE49-F238E27FC236}">
                <a16:creationId xmlns:a16="http://schemas.microsoft.com/office/drawing/2014/main" id="{2308E5BB-84CC-4C73-B75F-30BF648CAE7B}"/>
              </a:ext>
            </a:extLst>
          </p:cNvPr>
          <p:cNvSpPr/>
          <p:nvPr/>
        </p:nvSpPr>
        <p:spPr>
          <a:xfrm>
            <a:off x="8252582" y="4787255"/>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5" name="Rectangle 154">
            <a:extLst>
              <a:ext uri="{FF2B5EF4-FFF2-40B4-BE49-F238E27FC236}">
                <a16:creationId xmlns:a16="http://schemas.microsoft.com/office/drawing/2014/main" id="{E4AB13A1-0027-416F-8311-7D99665D0413}"/>
              </a:ext>
            </a:extLst>
          </p:cNvPr>
          <p:cNvSpPr/>
          <p:nvPr/>
        </p:nvSpPr>
        <p:spPr>
          <a:xfrm>
            <a:off x="6690224" y="4787255"/>
            <a:ext cx="68490" cy="219600"/>
          </a:xfrm>
          <a:prstGeom prst="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56" name="Rectangle 155">
            <a:extLst>
              <a:ext uri="{FF2B5EF4-FFF2-40B4-BE49-F238E27FC236}">
                <a16:creationId xmlns:a16="http://schemas.microsoft.com/office/drawing/2014/main" id="{CEA76D76-1B1B-4733-A657-0FBEFD1D193E}"/>
              </a:ext>
            </a:extLst>
          </p:cNvPr>
          <p:cNvSpPr/>
          <p:nvPr/>
        </p:nvSpPr>
        <p:spPr>
          <a:xfrm>
            <a:off x="6885058" y="3331366"/>
            <a:ext cx="68490" cy="219600"/>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57" name="Rectangle 156">
            <a:extLst>
              <a:ext uri="{FF2B5EF4-FFF2-40B4-BE49-F238E27FC236}">
                <a16:creationId xmlns:a16="http://schemas.microsoft.com/office/drawing/2014/main" id="{301D208D-4D84-4C3E-AB3E-F8DDF1F7E771}"/>
              </a:ext>
            </a:extLst>
          </p:cNvPr>
          <p:cNvSpPr/>
          <p:nvPr/>
        </p:nvSpPr>
        <p:spPr>
          <a:xfrm>
            <a:off x="8324418" y="4787839"/>
            <a:ext cx="68490" cy="219600"/>
          </a:xfrm>
          <a:prstGeom prst="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8" name="Rectangle 157">
            <a:extLst>
              <a:ext uri="{FF2B5EF4-FFF2-40B4-BE49-F238E27FC236}">
                <a16:creationId xmlns:a16="http://schemas.microsoft.com/office/drawing/2014/main" id="{646F3A73-D2A1-4CF7-BFBB-FA34B1E024A0}"/>
              </a:ext>
            </a:extLst>
          </p:cNvPr>
          <p:cNvSpPr/>
          <p:nvPr/>
        </p:nvSpPr>
        <p:spPr>
          <a:xfrm>
            <a:off x="6770707" y="4787839"/>
            <a:ext cx="68490" cy="219600"/>
          </a:xfrm>
          <a:prstGeom prst="rect">
            <a:avLst/>
          </a:prstGeom>
          <a:solidFill>
            <a:srgbClr val="7030A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59" name="Rectangle 158">
            <a:extLst>
              <a:ext uri="{FF2B5EF4-FFF2-40B4-BE49-F238E27FC236}">
                <a16:creationId xmlns:a16="http://schemas.microsoft.com/office/drawing/2014/main" id="{1117508E-3FF6-4276-817D-4B83C31A0074}"/>
              </a:ext>
            </a:extLst>
          </p:cNvPr>
          <p:cNvSpPr/>
          <p:nvPr/>
        </p:nvSpPr>
        <p:spPr>
          <a:xfrm>
            <a:off x="8159874" y="3321204"/>
            <a:ext cx="68490" cy="219600"/>
          </a:xfrm>
          <a:prstGeom prst="rect">
            <a:avLst/>
          </a:prstGeom>
          <a:solidFill>
            <a:srgbClr val="7030A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60" name="Rectangle 159">
            <a:extLst>
              <a:ext uri="{FF2B5EF4-FFF2-40B4-BE49-F238E27FC236}">
                <a16:creationId xmlns:a16="http://schemas.microsoft.com/office/drawing/2014/main" id="{80D2A957-3193-438A-863A-5263F873617C}"/>
              </a:ext>
            </a:extLst>
          </p:cNvPr>
          <p:cNvSpPr/>
          <p:nvPr/>
        </p:nvSpPr>
        <p:spPr>
          <a:xfrm>
            <a:off x="8404996" y="4788304"/>
            <a:ext cx="68490" cy="219600"/>
          </a:xfrm>
          <a:prstGeom prst="rect">
            <a:avLst/>
          </a:prstGeom>
          <a:solidFill>
            <a:srgbClr val="7030A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61" name="TextBox 160">
            <a:extLst>
              <a:ext uri="{FF2B5EF4-FFF2-40B4-BE49-F238E27FC236}">
                <a16:creationId xmlns:a16="http://schemas.microsoft.com/office/drawing/2014/main" id="{CD18EA0D-3B01-4B1F-9BE8-7183BEFFDBD0}"/>
              </a:ext>
            </a:extLst>
          </p:cNvPr>
          <p:cNvSpPr txBox="1"/>
          <p:nvPr/>
        </p:nvSpPr>
        <p:spPr>
          <a:xfrm>
            <a:off x="8168085" y="4186238"/>
            <a:ext cx="2761853" cy="646331"/>
          </a:xfrm>
          <a:prstGeom prst="rect">
            <a:avLst/>
          </a:prstGeom>
          <a:noFill/>
        </p:spPr>
        <p:txBody>
          <a:bodyPr wrap="square" rtlCol="0">
            <a:spAutoFit/>
          </a:bodyPr>
          <a:lstStyle/>
          <a:p>
            <a:pPr algn="ctr"/>
            <a:r>
              <a:rPr lang="en-SG" b="1" dirty="0"/>
              <a:t>High Queueing </a:t>
            </a:r>
          </a:p>
          <a:p>
            <a:pPr algn="ctr"/>
            <a:r>
              <a:rPr lang="en-SG" b="1" dirty="0"/>
              <a:t>due to Burst</a:t>
            </a:r>
          </a:p>
        </p:txBody>
      </p:sp>
      <p:sp>
        <p:nvSpPr>
          <p:cNvPr id="162" name="Content Placeholder 2">
            <a:extLst>
              <a:ext uri="{FF2B5EF4-FFF2-40B4-BE49-F238E27FC236}">
                <a16:creationId xmlns:a16="http://schemas.microsoft.com/office/drawing/2014/main" id="{C5FFD09A-CCE8-4775-ADAF-D9E2E350E766}"/>
              </a:ext>
            </a:extLst>
          </p:cNvPr>
          <p:cNvSpPr txBox="1">
            <a:spLocks/>
          </p:cNvSpPr>
          <p:nvPr/>
        </p:nvSpPr>
        <p:spPr>
          <a:xfrm>
            <a:off x="217548" y="6476357"/>
            <a:ext cx="7207167" cy="859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SG" b="1" dirty="0"/>
              <a:t>Synchronized Fan-In Traffic</a:t>
            </a:r>
          </a:p>
        </p:txBody>
      </p:sp>
      <p:sp>
        <p:nvSpPr>
          <p:cNvPr id="163" name="Left Brace 162">
            <a:extLst>
              <a:ext uri="{FF2B5EF4-FFF2-40B4-BE49-F238E27FC236}">
                <a16:creationId xmlns:a16="http://schemas.microsoft.com/office/drawing/2014/main" id="{2A7E4B4B-1AD8-4029-A3C5-AC8A57EE845B}"/>
              </a:ext>
            </a:extLst>
          </p:cNvPr>
          <p:cNvSpPr/>
          <p:nvPr/>
        </p:nvSpPr>
        <p:spPr>
          <a:xfrm rot="16200000">
            <a:off x="5180460" y="4586906"/>
            <a:ext cx="364010" cy="3896355"/>
          </a:xfrm>
          <a:prstGeom prst="leftBrace">
            <a:avLst>
              <a:gd name="adj1" fmla="val 8333"/>
              <a:gd name="adj2" fmla="val 4971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SG"/>
          </a:p>
        </p:txBody>
      </p:sp>
    </p:spTree>
    <p:custDataLst>
      <p:tags r:id="rId1"/>
    </p:custDataLst>
    <p:extLst>
      <p:ext uri="{BB962C8B-B14F-4D97-AF65-F5344CB8AC3E}">
        <p14:creationId xmlns:p14="http://schemas.microsoft.com/office/powerpoint/2010/main" val="1695577480"/>
      </p:ext>
    </p:extLst>
  </p:cSld>
  <p:clrMapOvr>
    <a:masterClrMapping/>
  </p:clrMapOvr>
  <mc:AlternateContent xmlns:mc="http://schemas.openxmlformats.org/markup-compatibility/2006" xmlns:p14="http://schemas.microsoft.com/office/powerpoint/2010/main">
    <mc:Choice Requires="p14">
      <p:transition spd="slow" p14:dur="2000" advTm="26428"/>
    </mc:Choice>
    <mc:Fallback xmlns="">
      <p:transition spd="slow" advTm="2642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29"/>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13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0" presetClass="path" presetSubtype="0" accel="50000" decel="50000" fill="hold" grpId="0" nodeType="clickEffect">
                                  <p:stCondLst>
                                    <p:cond delay="0"/>
                                  </p:stCondLst>
                                  <p:childTnLst>
                                    <p:animMotion origin="layout" path="M 4.16667E-7 -0.00093 L 0.03125 -0.10648 L 0.14128 -0.31759 L 0.26484 -0.52083 C 0.26497 -0.45949 0.26523 -0.39815 0.26536 -0.33681 L 0.37109 -0.12292 L 0.40195 -0.00394 " pathEditMode="relative" ptsTypes="AAAAAAA">
                                      <p:cBhvr>
                                        <p:cTn id="24" dur="1000" fill="hold"/>
                                        <p:tgtEl>
                                          <p:spTgt spid="87"/>
                                        </p:tgtEl>
                                        <p:attrNameLst>
                                          <p:attrName>ppt_x</p:attrName>
                                          <p:attrName>ppt_y</p:attrName>
                                        </p:attrNameLst>
                                      </p:cBhvr>
                                    </p:animMotion>
                                  </p:childTnLst>
                                </p:cTn>
                              </p:par>
                              <p:par>
                                <p:cTn id="25" presetID="0" presetClass="path" presetSubtype="0" accel="50000" decel="50000" fill="hold" grpId="0" nodeType="withEffect">
                                  <p:stCondLst>
                                    <p:cond delay="0"/>
                                  </p:stCondLst>
                                  <p:childTnLst>
                                    <p:animMotion origin="layout" path="M -0.00052 -0.00393 L -0.02474 -0.09143 L -0.02631 -0.30625 L 0.08528 -0.51713 L 0.31354 -0.35324 L 0.31458 -0.14421 L 0.34648 -0.00694 " pathEditMode="relative" rAng="0" ptsTypes="AAAAAAA">
                                      <p:cBhvr>
                                        <p:cTn id="26" dur="1000" fill="hold"/>
                                        <p:tgtEl>
                                          <p:spTgt spid="115"/>
                                        </p:tgtEl>
                                        <p:attrNameLst>
                                          <p:attrName>ppt_x</p:attrName>
                                          <p:attrName>ppt_y</p:attrName>
                                        </p:attrNameLst>
                                      </p:cBhvr>
                                      <p:rCtr x="16055" y="-25671"/>
                                    </p:animMotion>
                                  </p:childTnLst>
                                </p:cTn>
                              </p:par>
                              <p:par>
                                <p:cTn id="27" presetID="0" presetClass="path" presetSubtype="0" accel="50000" decel="50000" fill="hold" grpId="0" nodeType="withEffect">
                                  <p:stCondLst>
                                    <p:cond delay="0"/>
                                  </p:stCondLst>
                                  <p:childTnLst>
                                    <p:animMotion origin="layout" path="M -0.00052 0.00023 L 0.02969 -0.10162 L 0.03021 -0.31157 L 0.1586 -0.52153 L 0.26107 -0.35579 L 0.26328 -0.14282 L 0.29141 -0.00949 " pathEditMode="relative" ptsTypes="AAAAAAA">
                                      <p:cBhvr>
                                        <p:cTn id="28" dur="1000" fill="hold"/>
                                        <p:tgtEl>
                                          <p:spTgt spid="139"/>
                                        </p:tgtEl>
                                        <p:attrNameLst>
                                          <p:attrName>ppt_x</p:attrName>
                                          <p:attrName>ppt_y</p:attrName>
                                        </p:attrNameLst>
                                      </p:cBhvr>
                                    </p:animMotion>
                                  </p:childTnLst>
                                </p:cTn>
                              </p:par>
                              <p:par>
                                <p:cTn id="29" presetID="0" presetClass="path" presetSubtype="0" accel="50000" decel="50000" fill="hold" grpId="0" nodeType="withEffect">
                                  <p:stCondLst>
                                    <p:cond delay="0"/>
                                  </p:stCondLst>
                                  <p:childTnLst>
                                    <p:animMotion origin="layout" path="M 0.00104 0.00116 L -0.02161 -0.09977 L -0.12838 -0.31343 L 0.10729 -0.52153 L 0.10573 -0.35579 L 0.21302 -0.13796 L 0.24336 -0.01042 " pathEditMode="relative" ptsTypes="AAAAAAA">
                                      <p:cBhvr>
                                        <p:cTn id="30" dur="1000" fill="hold"/>
                                        <p:tgtEl>
                                          <p:spTgt spid="142"/>
                                        </p:tgtEl>
                                        <p:attrNameLst>
                                          <p:attrName>ppt_x</p:attrName>
                                          <p:attrName>ppt_y</p:attrName>
                                        </p:attrNameLst>
                                      </p:cBhvr>
                                    </p:animMotion>
                                  </p:childTnLst>
                                </p:cTn>
                              </p:par>
                              <p:par>
                                <p:cTn id="31" presetID="0" presetClass="path" presetSubtype="0" accel="50000" decel="50000" fill="hold" grpId="0" nodeType="withEffect">
                                  <p:stCondLst>
                                    <p:cond delay="200"/>
                                  </p:stCondLst>
                                  <p:childTnLst>
                                    <p:animMotion origin="layout" path="M -0.00065 -0.00278 L 0.0306 -0.1037 L 0.02891 -0.31366 L 0.13581 -0.14305 L 0.16289 -0.00764 " pathEditMode="relative" ptsTypes="AAAAA">
                                      <p:cBhvr>
                                        <p:cTn id="32" dur="600" fill="hold"/>
                                        <p:tgtEl>
                                          <p:spTgt spid="143"/>
                                        </p:tgtEl>
                                        <p:attrNameLst>
                                          <p:attrName>ppt_x</p:attrName>
                                          <p:attrName>ppt_y</p:attrName>
                                        </p:attrNameLst>
                                      </p:cBhvr>
                                    </p:animMotion>
                                  </p:childTnLst>
                                </p:cTn>
                              </p:par>
                              <p:par>
                                <p:cTn id="33" presetID="0" presetClass="path" presetSubtype="0" accel="50000" decel="50000" fill="hold" grpId="0" nodeType="withEffect">
                                  <p:stCondLst>
                                    <p:cond delay="200"/>
                                  </p:stCondLst>
                                  <p:childTnLst>
                                    <p:animMotion origin="layout" path="M -0.00013 -2.59259E-6 L -0.02057 -0.10278 L 0.0819 -0.31551 C 0.08203 -0.25648 0.08229 -0.19745 0.08242 -0.13819 L 0.11432 -0.00787 " pathEditMode="relative" ptsTypes="AAAAA">
                                      <p:cBhvr>
                                        <p:cTn id="34" dur="600" fill="hold"/>
                                        <p:tgtEl>
                                          <p:spTgt spid="144"/>
                                        </p:tgtEl>
                                        <p:attrNameLst>
                                          <p:attrName>ppt_x</p:attrName>
                                          <p:attrName>ppt_y</p:attrName>
                                        </p:attrNameLst>
                                      </p:cBhvr>
                                    </p:animMotion>
                                  </p:childTnLst>
                                </p:cTn>
                              </p:par>
                              <p:par>
                                <p:cTn id="35" presetID="1" presetClass="entr" presetSubtype="0" fill="hold" grpId="0" nodeType="withEffect">
                                  <p:stCondLst>
                                    <p:cond delay="200"/>
                                  </p:stCondLst>
                                  <p:childTnLst>
                                    <p:set>
                                      <p:cBhvr>
                                        <p:cTn id="36" dur="1" fill="hold">
                                          <p:stCondLst>
                                            <p:cond delay="0"/>
                                          </p:stCondLst>
                                        </p:cTn>
                                        <p:tgtEl>
                                          <p:spTgt spid="91"/>
                                        </p:tgtEl>
                                        <p:attrNameLst>
                                          <p:attrName>style.visibility</p:attrName>
                                        </p:attrNameLst>
                                      </p:cBhvr>
                                      <p:to>
                                        <p:strVal val="visible"/>
                                      </p:to>
                                    </p:set>
                                  </p:childTnLst>
                                </p:cTn>
                              </p:par>
                              <p:par>
                                <p:cTn id="37" presetID="1" presetClass="entr" presetSubtype="0" fill="hold" grpId="0" nodeType="withEffect">
                                  <p:stCondLst>
                                    <p:cond delay="400"/>
                                  </p:stCondLst>
                                  <p:childTnLst>
                                    <p:set>
                                      <p:cBhvr>
                                        <p:cTn id="38" dur="1" fill="hold">
                                          <p:stCondLst>
                                            <p:cond delay="0"/>
                                          </p:stCondLst>
                                        </p:cTn>
                                        <p:tgtEl>
                                          <p:spTgt spid="111"/>
                                        </p:tgtEl>
                                        <p:attrNameLst>
                                          <p:attrName>style.visibility</p:attrName>
                                        </p:attrNameLst>
                                      </p:cBhvr>
                                      <p:to>
                                        <p:strVal val="visible"/>
                                      </p:to>
                                    </p:set>
                                  </p:childTnLst>
                                </p:cTn>
                              </p:par>
                              <p:par>
                                <p:cTn id="39" presetID="1" presetClass="entr" presetSubtype="0" fill="hold" grpId="0" nodeType="withEffect">
                                  <p:stCondLst>
                                    <p:cond delay="600"/>
                                  </p:stCondLst>
                                  <p:childTnLst>
                                    <p:set>
                                      <p:cBhvr>
                                        <p:cTn id="40" dur="1" fill="hold">
                                          <p:stCondLst>
                                            <p:cond delay="0"/>
                                          </p:stCondLst>
                                        </p:cTn>
                                        <p:tgtEl>
                                          <p:spTgt spid="112"/>
                                        </p:tgtEl>
                                        <p:attrNameLst>
                                          <p:attrName>style.visibility</p:attrName>
                                        </p:attrNameLst>
                                      </p:cBhvr>
                                      <p:to>
                                        <p:strVal val="visible"/>
                                      </p:to>
                                    </p:set>
                                  </p:childTnLst>
                                </p:cTn>
                              </p:par>
                              <p:par>
                                <p:cTn id="41" presetID="1" presetClass="entr" presetSubtype="0" fill="hold" grpId="0" nodeType="withEffect">
                                  <p:stCondLst>
                                    <p:cond delay="800"/>
                                  </p:stCondLst>
                                  <p:childTnLst>
                                    <p:set>
                                      <p:cBhvr>
                                        <p:cTn id="42" dur="1" fill="hold">
                                          <p:stCondLst>
                                            <p:cond delay="0"/>
                                          </p:stCondLst>
                                        </p:cTn>
                                        <p:tgtEl>
                                          <p:spTgt spid="113"/>
                                        </p:tgtEl>
                                        <p:attrNameLst>
                                          <p:attrName>style.visibility</p:attrName>
                                        </p:attrNameLst>
                                      </p:cBhvr>
                                      <p:to>
                                        <p:strVal val="visible"/>
                                      </p:to>
                                    </p:set>
                                  </p:childTnLst>
                                </p:cTn>
                              </p:par>
                              <p:par>
                                <p:cTn id="43" presetID="1" presetClass="entr" presetSubtype="0" fill="hold" grpId="0" nodeType="withEffect">
                                  <p:stCondLst>
                                    <p:cond delay="1000"/>
                                  </p:stCondLst>
                                  <p:childTnLst>
                                    <p:set>
                                      <p:cBhvr>
                                        <p:cTn id="44" dur="1" fill="hold">
                                          <p:stCondLst>
                                            <p:cond delay="0"/>
                                          </p:stCondLst>
                                        </p:cTn>
                                        <p:tgtEl>
                                          <p:spTgt spid="114"/>
                                        </p:tgtEl>
                                        <p:attrNameLst>
                                          <p:attrName>style.visibility</p:attrName>
                                        </p:attrNameLst>
                                      </p:cBhvr>
                                      <p:to>
                                        <p:strVal val="visible"/>
                                      </p:to>
                                    </p:set>
                                  </p:childTnLst>
                                </p:cTn>
                              </p:par>
                              <p:par>
                                <p:cTn id="45" presetID="1" presetClass="entr" presetSubtype="0" fill="hold" grpId="0" nodeType="withEffect">
                                  <p:stCondLst>
                                    <p:cond delay="200"/>
                                  </p:stCondLst>
                                  <p:childTnLst>
                                    <p:set>
                                      <p:cBhvr>
                                        <p:cTn id="46" dur="1" fill="hold">
                                          <p:stCondLst>
                                            <p:cond delay="0"/>
                                          </p:stCondLst>
                                        </p:cTn>
                                        <p:tgtEl>
                                          <p:spTgt spid="116"/>
                                        </p:tgtEl>
                                        <p:attrNameLst>
                                          <p:attrName>style.visibility</p:attrName>
                                        </p:attrNameLst>
                                      </p:cBhvr>
                                      <p:to>
                                        <p:strVal val="visible"/>
                                      </p:to>
                                    </p:set>
                                  </p:childTnLst>
                                </p:cTn>
                              </p:par>
                              <p:par>
                                <p:cTn id="47" presetID="1" presetClass="entr" presetSubtype="0" fill="hold" grpId="0" nodeType="withEffect">
                                  <p:stCondLst>
                                    <p:cond delay="400"/>
                                  </p:stCondLst>
                                  <p:childTnLst>
                                    <p:set>
                                      <p:cBhvr>
                                        <p:cTn id="48" dur="1" fill="hold">
                                          <p:stCondLst>
                                            <p:cond delay="0"/>
                                          </p:stCondLst>
                                        </p:cTn>
                                        <p:tgtEl>
                                          <p:spTgt spid="117"/>
                                        </p:tgtEl>
                                        <p:attrNameLst>
                                          <p:attrName>style.visibility</p:attrName>
                                        </p:attrNameLst>
                                      </p:cBhvr>
                                      <p:to>
                                        <p:strVal val="visible"/>
                                      </p:to>
                                    </p:set>
                                  </p:childTnLst>
                                </p:cTn>
                              </p:par>
                              <p:par>
                                <p:cTn id="49" presetID="1" presetClass="entr" presetSubtype="0" fill="hold" grpId="0" nodeType="withEffect">
                                  <p:stCondLst>
                                    <p:cond delay="600"/>
                                  </p:stCondLst>
                                  <p:childTnLst>
                                    <p:set>
                                      <p:cBhvr>
                                        <p:cTn id="50" dur="1" fill="hold">
                                          <p:stCondLst>
                                            <p:cond delay="0"/>
                                          </p:stCondLst>
                                        </p:cTn>
                                        <p:tgtEl>
                                          <p:spTgt spid="118"/>
                                        </p:tgtEl>
                                        <p:attrNameLst>
                                          <p:attrName>style.visibility</p:attrName>
                                        </p:attrNameLst>
                                      </p:cBhvr>
                                      <p:to>
                                        <p:strVal val="visible"/>
                                      </p:to>
                                    </p:set>
                                  </p:childTnLst>
                                </p:cTn>
                              </p:par>
                              <p:par>
                                <p:cTn id="51" presetID="1" presetClass="entr" presetSubtype="0" fill="hold" grpId="0" nodeType="withEffect">
                                  <p:stCondLst>
                                    <p:cond delay="800"/>
                                  </p:stCondLst>
                                  <p:childTnLst>
                                    <p:set>
                                      <p:cBhvr>
                                        <p:cTn id="52" dur="1" fill="hold">
                                          <p:stCondLst>
                                            <p:cond delay="0"/>
                                          </p:stCondLst>
                                        </p:cTn>
                                        <p:tgtEl>
                                          <p:spTgt spid="119"/>
                                        </p:tgtEl>
                                        <p:attrNameLst>
                                          <p:attrName>style.visibility</p:attrName>
                                        </p:attrNameLst>
                                      </p:cBhvr>
                                      <p:to>
                                        <p:strVal val="visible"/>
                                      </p:to>
                                    </p:set>
                                  </p:childTnLst>
                                </p:cTn>
                              </p:par>
                              <p:par>
                                <p:cTn id="53" presetID="1" presetClass="entr" presetSubtype="0" fill="hold" grpId="0" nodeType="withEffect">
                                  <p:stCondLst>
                                    <p:cond delay="1000"/>
                                  </p:stCondLst>
                                  <p:childTnLst>
                                    <p:set>
                                      <p:cBhvr>
                                        <p:cTn id="54" dur="1" fill="hold">
                                          <p:stCondLst>
                                            <p:cond delay="0"/>
                                          </p:stCondLst>
                                        </p:cTn>
                                        <p:tgtEl>
                                          <p:spTgt spid="120"/>
                                        </p:tgtEl>
                                        <p:attrNameLst>
                                          <p:attrName>style.visibility</p:attrName>
                                        </p:attrNameLst>
                                      </p:cBhvr>
                                      <p:to>
                                        <p:strVal val="visible"/>
                                      </p:to>
                                    </p:set>
                                  </p:childTnLst>
                                </p:cTn>
                              </p:par>
                              <p:par>
                                <p:cTn id="55" presetID="1" presetClass="entr" presetSubtype="0" fill="hold" grpId="0" nodeType="withEffect">
                                  <p:stCondLst>
                                    <p:cond delay="200"/>
                                  </p:stCondLst>
                                  <p:childTnLst>
                                    <p:set>
                                      <p:cBhvr>
                                        <p:cTn id="56" dur="1" fill="hold">
                                          <p:stCondLst>
                                            <p:cond delay="0"/>
                                          </p:stCondLst>
                                        </p:cTn>
                                        <p:tgtEl>
                                          <p:spTgt spid="145"/>
                                        </p:tgtEl>
                                        <p:attrNameLst>
                                          <p:attrName>style.visibility</p:attrName>
                                        </p:attrNameLst>
                                      </p:cBhvr>
                                      <p:to>
                                        <p:strVal val="visible"/>
                                      </p:to>
                                    </p:set>
                                  </p:childTnLst>
                                </p:cTn>
                              </p:par>
                              <p:par>
                                <p:cTn id="57" presetID="1" presetClass="entr" presetSubtype="0" fill="hold" grpId="0" nodeType="withEffect">
                                  <p:stCondLst>
                                    <p:cond delay="400"/>
                                  </p:stCondLst>
                                  <p:childTnLst>
                                    <p:set>
                                      <p:cBhvr>
                                        <p:cTn id="58" dur="1" fill="hold">
                                          <p:stCondLst>
                                            <p:cond delay="0"/>
                                          </p:stCondLst>
                                        </p:cTn>
                                        <p:tgtEl>
                                          <p:spTgt spid="146"/>
                                        </p:tgtEl>
                                        <p:attrNameLst>
                                          <p:attrName>style.visibility</p:attrName>
                                        </p:attrNameLst>
                                      </p:cBhvr>
                                      <p:to>
                                        <p:strVal val="visible"/>
                                      </p:to>
                                    </p:set>
                                  </p:childTnLst>
                                </p:cTn>
                              </p:par>
                              <p:par>
                                <p:cTn id="59" presetID="1" presetClass="entr" presetSubtype="0" fill="hold" grpId="0" nodeType="withEffect">
                                  <p:stCondLst>
                                    <p:cond delay="600"/>
                                  </p:stCondLst>
                                  <p:childTnLst>
                                    <p:set>
                                      <p:cBhvr>
                                        <p:cTn id="60" dur="1" fill="hold">
                                          <p:stCondLst>
                                            <p:cond delay="0"/>
                                          </p:stCondLst>
                                        </p:cTn>
                                        <p:tgtEl>
                                          <p:spTgt spid="147"/>
                                        </p:tgtEl>
                                        <p:attrNameLst>
                                          <p:attrName>style.visibility</p:attrName>
                                        </p:attrNameLst>
                                      </p:cBhvr>
                                      <p:to>
                                        <p:strVal val="visible"/>
                                      </p:to>
                                    </p:set>
                                  </p:childTnLst>
                                </p:cTn>
                              </p:par>
                              <p:par>
                                <p:cTn id="61" presetID="1" presetClass="entr" presetSubtype="0" fill="hold" grpId="0" nodeType="withEffect">
                                  <p:stCondLst>
                                    <p:cond delay="800"/>
                                  </p:stCondLst>
                                  <p:childTnLst>
                                    <p:set>
                                      <p:cBhvr>
                                        <p:cTn id="62" dur="1" fill="hold">
                                          <p:stCondLst>
                                            <p:cond delay="0"/>
                                          </p:stCondLst>
                                        </p:cTn>
                                        <p:tgtEl>
                                          <p:spTgt spid="148"/>
                                        </p:tgtEl>
                                        <p:attrNameLst>
                                          <p:attrName>style.visibility</p:attrName>
                                        </p:attrNameLst>
                                      </p:cBhvr>
                                      <p:to>
                                        <p:strVal val="visible"/>
                                      </p:to>
                                    </p:set>
                                  </p:childTnLst>
                                </p:cTn>
                              </p:par>
                              <p:par>
                                <p:cTn id="63" presetID="1" presetClass="entr" presetSubtype="0" fill="hold" grpId="0" nodeType="withEffect">
                                  <p:stCondLst>
                                    <p:cond delay="1000"/>
                                  </p:stCondLst>
                                  <p:childTnLst>
                                    <p:set>
                                      <p:cBhvr>
                                        <p:cTn id="64" dur="1" fill="hold">
                                          <p:stCondLst>
                                            <p:cond delay="0"/>
                                          </p:stCondLst>
                                        </p:cTn>
                                        <p:tgtEl>
                                          <p:spTgt spid="149"/>
                                        </p:tgtEl>
                                        <p:attrNameLst>
                                          <p:attrName>style.visibility</p:attrName>
                                        </p:attrNameLst>
                                      </p:cBhvr>
                                      <p:to>
                                        <p:strVal val="visible"/>
                                      </p:to>
                                    </p:set>
                                  </p:childTnLst>
                                </p:cTn>
                              </p:par>
                              <p:par>
                                <p:cTn id="65" presetID="1" presetClass="entr" presetSubtype="0" fill="hold" grpId="0" nodeType="withEffect">
                                  <p:stCondLst>
                                    <p:cond delay="200"/>
                                  </p:stCondLst>
                                  <p:childTnLst>
                                    <p:set>
                                      <p:cBhvr>
                                        <p:cTn id="66" dur="1" fill="hold">
                                          <p:stCondLst>
                                            <p:cond delay="0"/>
                                          </p:stCondLst>
                                        </p:cTn>
                                        <p:tgtEl>
                                          <p:spTgt spid="150"/>
                                        </p:tgtEl>
                                        <p:attrNameLst>
                                          <p:attrName>style.visibility</p:attrName>
                                        </p:attrNameLst>
                                      </p:cBhvr>
                                      <p:to>
                                        <p:strVal val="visible"/>
                                      </p:to>
                                    </p:set>
                                  </p:childTnLst>
                                </p:cTn>
                              </p:par>
                              <p:par>
                                <p:cTn id="67" presetID="1" presetClass="entr" presetSubtype="0" fill="hold" grpId="0" nodeType="withEffect">
                                  <p:stCondLst>
                                    <p:cond delay="400"/>
                                  </p:stCondLst>
                                  <p:childTnLst>
                                    <p:set>
                                      <p:cBhvr>
                                        <p:cTn id="68" dur="1" fill="hold">
                                          <p:stCondLst>
                                            <p:cond delay="0"/>
                                          </p:stCondLst>
                                        </p:cTn>
                                        <p:tgtEl>
                                          <p:spTgt spid="151"/>
                                        </p:tgtEl>
                                        <p:attrNameLst>
                                          <p:attrName>style.visibility</p:attrName>
                                        </p:attrNameLst>
                                      </p:cBhvr>
                                      <p:to>
                                        <p:strVal val="visible"/>
                                      </p:to>
                                    </p:set>
                                  </p:childTnLst>
                                </p:cTn>
                              </p:par>
                              <p:par>
                                <p:cTn id="69" presetID="1" presetClass="entr" presetSubtype="0" fill="hold" grpId="0" nodeType="withEffect">
                                  <p:stCondLst>
                                    <p:cond delay="600"/>
                                  </p:stCondLst>
                                  <p:childTnLst>
                                    <p:set>
                                      <p:cBhvr>
                                        <p:cTn id="70" dur="1" fill="hold">
                                          <p:stCondLst>
                                            <p:cond delay="0"/>
                                          </p:stCondLst>
                                        </p:cTn>
                                        <p:tgtEl>
                                          <p:spTgt spid="152"/>
                                        </p:tgtEl>
                                        <p:attrNameLst>
                                          <p:attrName>style.visibility</p:attrName>
                                        </p:attrNameLst>
                                      </p:cBhvr>
                                      <p:to>
                                        <p:strVal val="visible"/>
                                      </p:to>
                                    </p:set>
                                  </p:childTnLst>
                                </p:cTn>
                              </p:par>
                              <p:par>
                                <p:cTn id="71" presetID="1" presetClass="entr" presetSubtype="0" fill="hold" grpId="0" nodeType="withEffect">
                                  <p:stCondLst>
                                    <p:cond delay="800"/>
                                  </p:stCondLst>
                                  <p:childTnLst>
                                    <p:set>
                                      <p:cBhvr>
                                        <p:cTn id="72" dur="1" fill="hold">
                                          <p:stCondLst>
                                            <p:cond delay="0"/>
                                          </p:stCondLst>
                                        </p:cTn>
                                        <p:tgtEl>
                                          <p:spTgt spid="153"/>
                                        </p:tgtEl>
                                        <p:attrNameLst>
                                          <p:attrName>style.visibility</p:attrName>
                                        </p:attrNameLst>
                                      </p:cBhvr>
                                      <p:to>
                                        <p:strVal val="visible"/>
                                      </p:to>
                                    </p:set>
                                  </p:childTnLst>
                                </p:cTn>
                              </p:par>
                              <p:par>
                                <p:cTn id="73" presetID="1" presetClass="entr" presetSubtype="0" fill="hold" grpId="0" nodeType="withEffect">
                                  <p:stCondLst>
                                    <p:cond delay="1000"/>
                                  </p:stCondLst>
                                  <p:childTnLst>
                                    <p:set>
                                      <p:cBhvr>
                                        <p:cTn id="74" dur="1" fill="hold">
                                          <p:stCondLst>
                                            <p:cond delay="0"/>
                                          </p:stCondLst>
                                        </p:cTn>
                                        <p:tgtEl>
                                          <p:spTgt spid="154"/>
                                        </p:tgtEl>
                                        <p:attrNameLst>
                                          <p:attrName>style.visibility</p:attrName>
                                        </p:attrNameLst>
                                      </p:cBhvr>
                                      <p:to>
                                        <p:strVal val="visible"/>
                                      </p:to>
                                    </p:set>
                                  </p:childTnLst>
                                </p:cTn>
                              </p:par>
                              <p:par>
                                <p:cTn id="75" presetID="1" presetClass="entr" presetSubtype="0" fill="hold" grpId="0" nodeType="withEffect">
                                  <p:stCondLst>
                                    <p:cond delay="400"/>
                                  </p:stCondLst>
                                  <p:childTnLst>
                                    <p:set>
                                      <p:cBhvr>
                                        <p:cTn id="76" dur="1" fill="hold">
                                          <p:stCondLst>
                                            <p:cond delay="0"/>
                                          </p:stCondLst>
                                        </p:cTn>
                                        <p:tgtEl>
                                          <p:spTgt spid="155"/>
                                        </p:tgtEl>
                                        <p:attrNameLst>
                                          <p:attrName>style.visibility</p:attrName>
                                        </p:attrNameLst>
                                      </p:cBhvr>
                                      <p:to>
                                        <p:strVal val="visible"/>
                                      </p:to>
                                    </p:set>
                                  </p:childTnLst>
                                </p:cTn>
                              </p:par>
                              <p:par>
                                <p:cTn id="77" presetID="1" presetClass="entr" presetSubtype="0" fill="hold" grpId="0" nodeType="withEffect">
                                  <p:stCondLst>
                                    <p:cond delay="800"/>
                                  </p:stCondLst>
                                  <p:childTnLst>
                                    <p:set>
                                      <p:cBhvr>
                                        <p:cTn id="78" dur="1" fill="hold">
                                          <p:stCondLst>
                                            <p:cond delay="0"/>
                                          </p:stCondLst>
                                        </p:cTn>
                                        <p:tgtEl>
                                          <p:spTgt spid="156"/>
                                        </p:tgtEl>
                                        <p:attrNameLst>
                                          <p:attrName>style.visibility</p:attrName>
                                        </p:attrNameLst>
                                      </p:cBhvr>
                                      <p:to>
                                        <p:strVal val="visible"/>
                                      </p:to>
                                    </p:set>
                                  </p:childTnLst>
                                </p:cTn>
                              </p:par>
                              <p:par>
                                <p:cTn id="79" presetID="1" presetClass="entr" presetSubtype="0" fill="hold" grpId="0" nodeType="withEffect">
                                  <p:stCondLst>
                                    <p:cond delay="1000"/>
                                  </p:stCondLst>
                                  <p:childTnLst>
                                    <p:set>
                                      <p:cBhvr>
                                        <p:cTn id="80" dur="1" fill="hold">
                                          <p:stCondLst>
                                            <p:cond delay="0"/>
                                          </p:stCondLst>
                                        </p:cTn>
                                        <p:tgtEl>
                                          <p:spTgt spid="157"/>
                                        </p:tgtEl>
                                        <p:attrNameLst>
                                          <p:attrName>style.visibility</p:attrName>
                                        </p:attrNameLst>
                                      </p:cBhvr>
                                      <p:to>
                                        <p:strVal val="visible"/>
                                      </p:to>
                                    </p:set>
                                  </p:childTnLst>
                                </p:cTn>
                              </p:par>
                              <p:par>
                                <p:cTn id="81" presetID="1" presetClass="entr" presetSubtype="0" fill="hold" grpId="0" nodeType="withEffect">
                                  <p:stCondLst>
                                    <p:cond delay="400"/>
                                  </p:stCondLst>
                                  <p:childTnLst>
                                    <p:set>
                                      <p:cBhvr>
                                        <p:cTn id="82" dur="1" fill="hold">
                                          <p:stCondLst>
                                            <p:cond delay="0"/>
                                          </p:stCondLst>
                                        </p:cTn>
                                        <p:tgtEl>
                                          <p:spTgt spid="158"/>
                                        </p:tgtEl>
                                        <p:attrNameLst>
                                          <p:attrName>style.visibility</p:attrName>
                                        </p:attrNameLst>
                                      </p:cBhvr>
                                      <p:to>
                                        <p:strVal val="visible"/>
                                      </p:to>
                                    </p:set>
                                  </p:childTnLst>
                                </p:cTn>
                              </p:par>
                              <p:par>
                                <p:cTn id="83" presetID="1" presetClass="entr" presetSubtype="0" fill="hold" grpId="0" nodeType="withEffect">
                                  <p:stCondLst>
                                    <p:cond delay="800"/>
                                  </p:stCondLst>
                                  <p:childTnLst>
                                    <p:set>
                                      <p:cBhvr>
                                        <p:cTn id="84" dur="1" fill="hold">
                                          <p:stCondLst>
                                            <p:cond delay="0"/>
                                          </p:stCondLst>
                                        </p:cTn>
                                        <p:tgtEl>
                                          <p:spTgt spid="159"/>
                                        </p:tgtEl>
                                        <p:attrNameLst>
                                          <p:attrName>style.visibility</p:attrName>
                                        </p:attrNameLst>
                                      </p:cBhvr>
                                      <p:to>
                                        <p:strVal val="visible"/>
                                      </p:to>
                                    </p:set>
                                  </p:childTnLst>
                                </p:cTn>
                              </p:par>
                              <p:par>
                                <p:cTn id="85" presetID="1" presetClass="entr" presetSubtype="0" fill="hold" grpId="0" nodeType="withEffect">
                                  <p:stCondLst>
                                    <p:cond delay="1000"/>
                                  </p:stCondLst>
                                  <p:childTnLst>
                                    <p:set>
                                      <p:cBhvr>
                                        <p:cTn id="86" dur="1" fill="hold">
                                          <p:stCondLst>
                                            <p:cond delay="0"/>
                                          </p:stCondLst>
                                        </p:cTn>
                                        <p:tgtEl>
                                          <p:spTgt spid="160"/>
                                        </p:tgtEl>
                                        <p:attrNameLst>
                                          <p:attrName>style.visibility</p:attrName>
                                        </p:attrNameLst>
                                      </p:cBhvr>
                                      <p:to>
                                        <p:strVal val="visible"/>
                                      </p:to>
                                    </p:set>
                                  </p:childTnLst>
                                </p:cTn>
                              </p:par>
                            </p:childTnLst>
                          </p:cTn>
                        </p:par>
                        <p:par>
                          <p:cTn id="87" fill="hold">
                            <p:stCondLst>
                              <p:cond delay="1000"/>
                            </p:stCondLst>
                            <p:childTnLst>
                              <p:par>
                                <p:cTn id="88" presetID="1" presetClass="entr" presetSubtype="0" fill="hold" nodeType="afterEffect">
                                  <p:stCondLst>
                                    <p:cond delay="0"/>
                                  </p:stCondLst>
                                  <p:childTnLst>
                                    <p:set>
                                      <p:cBhvr>
                                        <p:cTn id="89" dur="1" fill="hold">
                                          <p:stCondLst>
                                            <p:cond delay="0"/>
                                          </p:stCondLst>
                                        </p:cTn>
                                        <p:tgtEl>
                                          <p:spTgt spid="9"/>
                                        </p:tgtEl>
                                        <p:attrNameLst>
                                          <p:attrName>style.visibility</p:attrName>
                                        </p:attrNameLst>
                                      </p:cBhvr>
                                      <p:to>
                                        <p:strVal val="visible"/>
                                      </p:to>
                                    </p:set>
                                  </p:childTnLst>
                                </p:cTn>
                              </p:par>
                              <p:par>
                                <p:cTn id="90" presetID="1" presetClass="entr" presetSubtype="0" fill="hold" grpId="0" nodeType="withEffect">
                                  <p:stCondLst>
                                    <p:cond delay="0"/>
                                  </p:stCondLst>
                                  <p:childTnLst>
                                    <p:set>
                                      <p:cBhvr>
                                        <p:cTn id="91" dur="1" fill="hold">
                                          <p:stCondLst>
                                            <p:cond delay="0"/>
                                          </p:stCondLst>
                                        </p:cTn>
                                        <p:tgtEl>
                                          <p:spTgt spid="161"/>
                                        </p:tgtEl>
                                        <p:attrNameLst>
                                          <p:attrName>style.visibility</p:attrName>
                                        </p:attrNameLst>
                                      </p:cBhvr>
                                      <p:to>
                                        <p:strVal val="visible"/>
                                      </p:to>
                                    </p:set>
                                  </p:childTnLst>
                                </p:cTn>
                              </p:par>
                              <p:par>
                                <p:cTn id="92" presetID="1" presetClass="exit" presetSubtype="0" fill="hold" grpId="1" nodeType="withEffect">
                                  <p:stCondLst>
                                    <p:cond delay="0"/>
                                  </p:stCondLst>
                                  <p:childTnLst>
                                    <p:set>
                                      <p:cBhvr>
                                        <p:cTn id="93" dur="1" fill="hold">
                                          <p:stCondLst>
                                            <p:cond delay="0"/>
                                          </p:stCondLst>
                                        </p:cTn>
                                        <p:tgtEl>
                                          <p:spTgt spid="16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91"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9" grpId="0" animBg="1"/>
      <p:bldP spid="129" grpId="1" animBg="1"/>
      <p:bldP spid="137" grpId="0"/>
      <p:bldP spid="137" grpId="1"/>
      <p:bldP spid="139"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p:bldP spid="161" grpId="1"/>
      <p:bldP spid="162" grpId="0"/>
      <p:bldP spid="16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0" name="Straight Connector 79">
            <a:extLst>
              <a:ext uri="{FF2B5EF4-FFF2-40B4-BE49-F238E27FC236}">
                <a16:creationId xmlns:a16="http://schemas.microsoft.com/office/drawing/2014/main" id="{EBE7F5AF-B498-40E1-B2D3-1FE4CBFFCFFD}"/>
              </a:ext>
            </a:extLst>
          </p:cNvPr>
          <p:cNvCxnSpPr>
            <a:cxnSpLocks/>
          </p:cNvCxnSpPr>
          <p:nvPr/>
        </p:nvCxnSpPr>
        <p:spPr>
          <a:xfrm flipH="1">
            <a:off x="3571692"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52" name="Straight Connector 51">
            <a:extLst>
              <a:ext uri="{FF2B5EF4-FFF2-40B4-BE49-F238E27FC236}">
                <a16:creationId xmlns:a16="http://schemas.microsoft.com/office/drawing/2014/main" id="{5CDF0C82-01FE-4912-A48F-BA8B21E9B0F5}"/>
              </a:ext>
            </a:extLst>
          </p:cNvPr>
          <p:cNvCxnSpPr>
            <a:cxnSpLocks/>
          </p:cNvCxnSpPr>
          <p:nvPr/>
        </p:nvCxnSpPr>
        <p:spPr>
          <a:xfrm flipH="1">
            <a:off x="6764253" y="3537985"/>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81981FEC-58D4-4B12-ADC2-59D31198604D}"/>
              </a:ext>
            </a:extLst>
          </p:cNvPr>
          <p:cNvCxnSpPr>
            <a:cxnSpLocks/>
          </p:cNvCxnSpPr>
          <p:nvPr/>
        </p:nvCxnSpPr>
        <p:spPr>
          <a:xfrm>
            <a:off x="3953481" y="3598565"/>
            <a:ext cx="1324407" cy="1228742"/>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a:extLst>
              <a:ext uri="{FF2B5EF4-FFF2-40B4-BE49-F238E27FC236}">
                <a16:creationId xmlns:a16="http://schemas.microsoft.com/office/drawing/2014/main" id="{75B8E31E-F58C-419D-9BEF-5555FC9D84E8}"/>
              </a:ext>
            </a:extLst>
          </p:cNvPr>
          <p:cNvCxnSpPr>
            <a:cxnSpLocks/>
          </p:cNvCxnSpPr>
          <p:nvPr/>
        </p:nvCxnSpPr>
        <p:spPr>
          <a:xfrm flipH="1">
            <a:off x="3953481" y="2176120"/>
            <a:ext cx="2839286" cy="1146681"/>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889FEC15-968D-4B6A-8C1D-EB4DC1DFF5A2}"/>
              </a:ext>
            </a:extLst>
          </p:cNvPr>
          <p:cNvCxnSpPr>
            <a:cxnSpLocks/>
          </p:cNvCxnSpPr>
          <p:nvPr/>
        </p:nvCxnSpPr>
        <p:spPr>
          <a:xfrm flipH="1">
            <a:off x="3908184" y="2131541"/>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C3747375-8486-4BF2-AA39-27E6FFEA8B27}"/>
              </a:ext>
            </a:extLst>
          </p:cNvPr>
          <p:cNvCxnSpPr>
            <a:cxnSpLocks/>
          </p:cNvCxnSpPr>
          <p:nvPr/>
        </p:nvCxnSpPr>
        <p:spPr>
          <a:xfrm>
            <a:off x="6786287" y="2177122"/>
            <a:ext cx="1300632" cy="1145679"/>
          </a:xfrm>
          <a:prstGeom prst="line">
            <a:avLst/>
          </a:prstGeom>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550B6F51-8449-400C-BE7C-1CF7E91A3430}"/>
              </a:ext>
            </a:extLst>
          </p:cNvPr>
          <p:cNvCxnSpPr>
            <a:cxnSpLocks/>
          </p:cNvCxnSpPr>
          <p:nvPr/>
        </p:nvCxnSpPr>
        <p:spPr>
          <a:xfrm>
            <a:off x="5254688" y="2177122"/>
            <a:ext cx="2865991" cy="1120229"/>
          </a:xfrm>
          <a:prstGeom prst="line">
            <a:avLst/>
          </a:prstGeom>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1EE4A619-CAD5-4406-9755-7257F4763229}"/>
              </a:ext>
            </a:extLst>
          </p:cNvPr>
          <p:cNvCxnSpPr>
            <a:cxnSpLocks/>
          </p:cNvCxnSpPr>
          <p:nvPr/>
        </p:nvCxnSpPr>
        <p:spPr>
          <a:xfrm>
            <a:off x="5264834" y="2186515"/>
            <a:ext cx="1553461" cy="1166968"/>
          </a:xfrm>
          <a:prstGeom prst="line">
            <a:avLst/>
          </a:prstGeom>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D9D6B728-1DA8-4F93-A7AA-E2CDA5FB066E}"/>
              </a:ext>
            </a:extLst>
          </p:cNvPr>
          <p:cNvCxnSpPr>
            <a:cxnSpLocks/>
          </p:cNvCxnSpPr>
          <p:nvPr/>
        </p:nvCxnSpPr>
        <p:spPr>
          <a:xfrm>
            <a:off x="6762512" y="3516091"/>
            <a:ext cx="1324407" cy="1228742"/>
          </a:xfrm>
          <a:prstGeom prst="line">
            <a:avLst/>
          </a:prstGeom>
        </p:spPr>
        <p:style>
          <a:lnRef idx="2">
            <a:schemeClr val="dk1"/>
          </a:lnRef>
          <a:fillRef idx="0">
            <a:schemeClr val="dk1"/>
          </a:fillRef>
          <a:effectRef idx="1">
            <a:schemeClr val="dk1"/>
          </a:effectRef>
          <a:fontRef idx="minor">
            <a:schemeClr val="tx1"/>
          </a:fontRef>
        </p:style>
      </p:cxnSp>
      <p:sp>
        <p:nvSpPr>
          <p:cNvPr id="2" name="Title 1">
            <a:extLst>
              <a:ext uri="{FF2B5EF4-FFF2-40B4-BE49-F238E27FC236}">
                <a16:creationId xmlns:a16="http://schemas.microsoft.com/office/drawing/2014/main" id="{BBE6B202-A89D-4135-930C-4FC3FE650B1A}"/>
              </a:ext>
            </a:extLst>
          </p:cNvPr>
          <p:cNvSpPr>
            <a:spLocks noGrp="1"/>
          </p:cNvSpPr>
          <p:nvPr>
            <p:ph type="title"/>
          </p:nvPr>
        </p:nvSpPr>
        <p:spPr/>
        <p:txBody>
          <a:bodyPr/>
          <a:lstStyle/>
          <a:p>
            <a:r>
              <a:rPr lang="en-SG" dirty="0"/>
              <a:t>Packet record Collection</a:t>
            </a:r>
          </a:p>
        </p:txBody>
      </p:sp>
      <p:sp>
        <p:nvSpPr>
          <p:cNvPr id="4" name="Slide Number Placeholder 3">
            <a:extLst>
              <a:ext uri="{FF2B5EF4-FFF2-40B4-BE49-F238E27FC236}">
                <a16:creationId xmlns:a16="http://schemas.microsoft.com/office/drawing/2014/main" id="{90E05FDC-7408-4EF6-85FF-8B3C7C19D7D2}"/>
              </a:ext>
            </a:extLst>
          </p:cNvPr>
          <p:cNvSpPr>
            <a:spLocks noGrp="1"/>
          </p:cNvSpPr>
          <p:nvPr>
            <p:ph type="sldNum" sz="quarter" idx="12"/>
          </p:nvPr>
        </p:nvSpPr>
        <p:spPr/>
        <p:txBody>
          <a:bodyPr/>
          <a:lstStyle/>
          <a:p>
            <a:fld id="{B2DC25EE-239B-4C5F-AAD1-255A7D5F1EE2}" type="slidenum">
              <a:rPr lang="en-US" smtClean="0"/>
              <a:t>14</a:t>
            </a:fld>
            <a:endParaRPr lang="en-US"/>
          </a:p>
        </p:txBody>
      </p:sp>
      <p:pic>
        <p:nvPicPr>
          <p:cNvPr id="5" name="Graphic 4">
            <a:extLst>
              <a:ext uri="{FF2B5EF4-FFF2-40B4-BE49-F238E27FC236}">
                <a16:creationId xmlns:a16="http://schemas.microsoft.com/office/drawing/2014/main" id="{FC72240D-80FB-44D6-8580-E8E2E7E4B018}"/>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4602332"/>
            <a:ext cx="1314576" cy="586563"/>
          </a:xfrm>
          <a:prstGeom prst="rect">
            <a:avLst/>
          </a:prstGeom>
        </p:spPr>
      </p:pic>
      <p:pic>
        <p:nvPicPr>
          <p:cNvPr id="6" name="Graphic 5">
            <a:extLst>
              <a:ext uri="{FF2B5EF4-FFF2-40B4-BE49-F238E27FC236}">
                <a16:creationId xmlns:a16="http://schemas.microsoft.com/office/drawing/2014/main" id="{4A245790-FD8A-4190-812D-33509DFECC7E}"/>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4602331"/>
            <a:ext cx="1314576" cy="586563"/>
          </a:xfrm>
          <a:prstGeom prst="rect">
            <a:avLst/>
          </a:prstGeom>
        </p:spPr>
      </p:pic>
      <p:pic>
        <p:nvPicPr>
          <p:cNvPr id="7" name="Graphic 6">
            <a:extLst>
              <a:ext uri="{FF2B5EF4-FFF2-40B4-BE49-F238E27FC236}">
                <a16:creationId xmlns:a16="http://schemas.microsoft.com/office/drawing/2014/main" id="{7B0FFBF2-C68B-4783-A770-1300817EC94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4575392"/>
            <a:ext cx="1314576" cy="586563"/>
          </a:xfrm>
          <a:prstGeom prst="rect">
            <a:avLst/>
          </a:prstGeom>
        </p:spPr>
      </p:pic>
      <p:pic>
        <p:nvPicPr>
          <p:cNvPr id="8" name="Graphic 7">
            <a:extLst>
              <a:ext uri="{FF2B5EF4-FFF2-40B4-BE49-F238E27FC236}">
                <a16:creationId xmlns:a16="http://schemas.microsoft.com/office/drawing/2014/main" id="{0081C04F-AA18-4B82-90C4-9F49C5F8C81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4563848"/>
            <a:ext cx="1314576" cy="586563"/>
          </a:xfrm>
          <a:prstGeom prst="rect">
            <a:avLst/>
          </a:prstGeom>
        </p:spPr>
      </p:pic>
      <p:pic>
        <p:nvPicPr>
          <p:cNvPr id="10" name="Graphic 9">
            <a:extLst>
              <a:ext uri="{FF2B5EF4-FFF2-40B4-BE49-F238E27FC236}">
                <a16:creationId xmlns:a16="http://schemas.microsoft.com/office/drawing/2014/main" id="{F2FC4EF3-E455-411E-A5D8-1C9CDFC812E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3148997"/>
            <a:ext cx="1314576" cy="586563"/>
          </a:xfrm>
          <a:prstGeom prst="rect">
            <a:avLst/>
          </a:prstGeom>
        </p:spPr>
      </p:pic>
      <p:pic>
        <p:nvPicPr>
          <p:cNvPr id="11" name="Graphic 10">
            <a:extLst>
              <a:ext uri="{FF2B5EF4-FFF2-40B4-BE49-F238E27FC236}">
                <a16:creationId xmlns:a16="http://schemas.microsoft.com/office/drawing/2014/main" id="{6F13A7E3-E2C6-4FB5-AECC-0FE9105EE91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3148996"/>
            <a:ext cx="1314576" cy="586563"/>
          </a:xfrm>
          <a:prstGeom prst="rect">
            <a:avLst/>
          </a:prstGeom>
        </p:spPr>
      </p:pic>
      <p:pic>
        <p:nvPicPr>
          <p:cNvPr id="12" name="Graphic 11">
            <a:extLst>
              <a:ext uri="{FF2B5EF4-FFF2-40B4-BE49-F238E27FC236}">
                <a16:creationId xmlns:a16="http://schemas.microsoft.com/office/drawing/2014/main" id="{B82735F5-9EE3-42FE-9997-281A0BC52FB7}"/>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3122057"/>
            <a:ext cx="1314576" cy="586563"/>
          </a:xfrm>
          <a:prstGeom prst="rect">
            <a:avLst/>
          </a:prstGeom>
        </p:spPr>
      </p:pic>
      <p:pic>
        <p:nvPicPr>
          <p:cNvPr id="13" name="Graphic 12">
            <a:extLst>
              <a:ext uri="{FF2B5EF4-FFF2-40B4-BE49-F238E27FC236}">
                <a16:creationId xmlns:a16="http://schemas.microsoft.com/office/drawing/2014/main" id="{ABF79E22-5E04-4304-870F-F5DAAE6D79A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3110513"/>
            <a:ext cx="1314576" cy="586563"/>
          </a:xfrm>
          <a:prstGeom prst="rect">
            <a:avLst/>
          </a:prstGeom>
        </p:spPr>
      </p:pic>
      <p:pic>
        <p:nvPicPr>
          <p:cNvPr id="14" name="Graphic 13">
            <a:extLst>
              <a:ext uri="{FF2B5EF4-FFF2-40B4-BE49-F238E27FC236}">
                <a16:creationId xmlns:a16="http://schemas.microsoft.com/office/drawing/2014/main" id="{122CE4D7-674E-4216-BFD7-63021E83181F}"/>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1720760"/>
            <a:ext cx="1314576" cy="586563"/>
          </a:xfrm>
          <a:prstGeom prst="rect">
            <a:avLst/>
          </a:prstGeom>
        </p:spPr>
      </p:pic>
      <p:pic>
        <p:nvPicPr>
          <p:cNvPr id="15" name="Graphic 14">
            <a:extLst>
              <a:ext uri="{FF2B5EF4-FFF2-40B4-BE49-F238E27FC236}">
                <a16:creationId xmlns:a16="http://schemas.microsoft.com/office/drawing/2014/main" id="{A625A0DF-207B-41F0-A199-8C3BB944199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1720759"/>
            <a:ext cx="1314576" cy="586563"/>
          </a:xfrm>
          <a:prstGeom prst="rect">
            <a:avLst/>
          </a:prstGeom>
        </p:spPr>
      </p:pic>
      <p:cxnSp>
        <p:nvCxnSpPr>
          <p:cNvPr id="17" name="Straight Connector 16">
            <a:extLst>
              <a:ext uri="{FF2B5EF4-FFF2-40B4-BE49-F238E27FC236}">
                <a16:creationId xmlns:a16="http://schemas.microsoft.com/office/drawing/2014/main" id="{861362D1-12C9-4C1A-9CFC-4473BA631A66}"/>
              </a:ext>
            </a:extLst>
          </p:cNvPr>
          <p:cNvCxnSpPr>
            <a:cxnSpLocks/>
          </p:cNvCxnSpPr>
          <p:nvPr/>
        </p:nvCxnSpPr>
        <p:spPr>
          <a:xfrm flipH="1">
            <a:off x="3937000"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D7824544-8D92-4468-A095-9D6908A04847}"/>
              </a:ext>
            </a:extLst>
          </p:cNvPr>
          <p:cNvCxnSpPr>
            <a:cxnSpLocks/>
          </p:cNvCxnSpPr>
          <p:nvPr/>
        </p:nvCxnSpPr>
        <p:spPr>
          <a:xfrm flipH="1">
            <a:off x="5249242"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24304CAD-14C3-45F0-8772-C7B00DFFC2CD}"/>
              </a:ext>
            </a:extLst>
          </p:cNvPr>
          <p:cNvCxnSpPr>
            <a:cxnSpLocks/>
          </p:cNvCxnSpPr>
          <p:nvPr/>
        </p:nvCxnSpPr>
        <p:spPr>
          <a:xfrm flipH="1">
            <a:off x="6786287" y="356050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E0B83688-5762-4918-9EBB-C6EBB79EA3A7}"/>
              </a:ext>
            </a:extLst>
          </p:cNvPr>
          <p:cNvCxnSpPr>
            <a:cxnSpLocks/>
          </p:cNvCxnSpPr>
          <p:nvPr/>
        </p:nvCxnSpPr>
        <p:spPr>
          <a:xfrm flipH="1">
            <a:off x="8101247" y="3578831"/>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BDE05E7B-825A-45C2-980A-229FF665E26F}"/>
              </a:ext>
            </a:extLst>
          </p:cNvPr>
          <p:cNvCxnSpPr>
            <a:cxnSpLocks/>
          </p:cNvCxnSpPr>
          <p:nvPr/>
        </p:nvCxnSpPr>
        <p:spPr>
          <a:xfrm flipH="1">
            <a:off x="5246908" y="2168150"/>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2CCA8D9A-F463-4FF1-AE7D-56E330942AFD}"/>
              </a:ext>
            </a:extLst>
          </p:cNvPr>
          <p:cNvCxnSpPr>
            <a:cxnSpLocks/>
          </p:cNvCxnSpPr>
          <p:nvPr/>
        </p:nvCxnSpPr>
        <p:spPr>
          <a:xfrm flipH="1">
            <a:off x="6786287" y="2174950"/>
            <a:ext cx="2334" cy="1185333"/>
          </a:xfrm>
          <a:prstGeom prst="line">
            <a:avLst/>
          </a:prstGeom>
        </p:spPr>
        <p:style>
          <a:lnRef idx="2">
            <a:schemeClr val="dk1"/>
          </a:lnRef>
          <a:fillRef idx="0">
            <a:schemeClr val="dk1"/>
          </a:fillRef>
          <a:effectRef idx="1">
            <a:schemeClr val="dk1"/>
          </a:effectRef>
          <a:fontRef idx="minor">
            <a:schemeClr val="tx1"/>
          </a:fontRef>
        </p:style>
      </p:cxnSp>
      <p:sp>
        <p:nvSpPr>
          <p:cNvPr id="34" name="Rectangle 33">
            <a:extLst>
              <a:ext uri="{FF2B5EF4-FFF2-40B4-BE49-F238E27FC236}">
                <a16:creationId xmlns:a16="http://schemas.microsoft.com/office/drawing/2014/main" id="{09213D20-8047-4EDD-B0F2-A89FB0E702B0}"/>
              </a:ext>
            </a:extLst>
          </p:cNvPr>
          <p:cNvSpPr/>
          <p:nvPr/>
        </p:nvSpPr>
        <p:spPr>
          <a:xfrm>
            <a:off x="3851093" y="4827307"/>
            <a:ext cx="463561"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39" name="Rectangle 38">
            <a:extLst>
              <a:ext uri="{FF2B5EF4-FFF2-40B4-BE49-F238E27FC236}">
                <a16:creationId xmlns:a16="http://schemas.microsoft.com/office/drawing/2014/main" id="{DD6A798F-82C6-40DF-A845-4D38DC9F84A5}"/>
              </a:ext>
            </a:extLst>
          </p:cNvPr>
          <p:cNvSpPr/>
          <p:nvPr/>
        </p:nvSpPr>
        <p:spPr>
          <a:xfrm>
            <a:off x="3852582" y="3370550"/>
            <a:ext cx="462072"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0" name="Rectangle 39">
            <a:extLst>
              <a:ext uri="{FF2B5EF4-FFF2-40B4-BE49-F238E27FC236}">
                <a16:creationId xmlns:a16="http://schemas.microsoft.com/office/drawing/2014/main" id="{0A843222-A13A-49AF-A60A-990927F37A78}"/>
              </a:ext>
            </a:extLst>
          </p:cNvPr>
          <p:cNvSpPr/>
          <p:nvPr/>
        </p:nvSpPr>
        <p:spPr>
          <a:xfrm>
            <a:off x="5145522" y="1941433"/>
            <a:ext cx="476712"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1" name="Rectangle 40">
            <a:extLst>
              <a:ext uri="{FF2B5EF4-FFF2-40B4-BE49-F238E27FC236}">
                <a16:creationId xmlns:a16="http://schemas.microsoft.com/office/drawing/2014/main" id="{FB8A700E-B7B3-4DFD-A204-A5E13F8D0D83}"/>
              </a:ext>
            </a:extLst>
          </p:cNvPr>
          <p:cNvSpPr/>
          <p:nvPr/>
        </p:nvSpPr>
        <p:spPr>
          <a:xfrm>
            <a:off x="5173079" y="3353483"/>
            <a:ext cx="447100" cy="22517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2" name="Rectangle 41">
            <a:extLst>
              <a:ext uri="{FF2B5EF4-FFF2-40B4-BE49-F238E27FC236}">
                <a16:creationId xmlns:a16="http://schemas.microsoft.com/office/drawing/2014/main" id="{F1580DD5-2925-4B11-B93F-6B1038C2EBBC}"/>
              </a:ext>
            </a:extLst>
          </p:cNvPr>
          <p:cNvSpPr/>
          <p:nvPr/>
        </p:nvSpPr>
        <p:spPr>
          <a:xfrm>
            <a:off x="5155094" y="4827307"/>
            <a:ext cx="468266"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3" name="Rectangle 42">
            <a:extLst>
              <a:ext uri="{FF2B5EF4-FFF2-40B4-BE49-F238E27FC236}">
                <a16:creationId xmlns:a16="http://schemas.microsoft.com/office/drawing/2014/main" id="{487CE9A5-565A-4AAC-8292-A430481735C4}"/>
              </a:ext>
            </a:extLst>
          </p:cNvPr>
          <p:cNvSpPr/>
          <p:nvPr/>
        </p:nvSpPr>
        <p:spPr>
          <a:xfrm>
            <a:off x="6712827" y="1922500"/>
            <a:ext cx="431933"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4" name="Rectangle 43">
            <a:extLst>
              <a:ext uri="{FF2B5EF4-FFF2-40B4-BE49-F238E27FC236}">
                <a16:creationId xmlns:a16="http://schemas.microsoft.com/office/drawing/2014/main" id="{2D702AFF-09E6-4714-9E0E-28336245450B}"/>
              </a:ext>
            </a:extLst>
          </p:cNvPr>
          <p:cNvSpPr/>
          <p:nvPr/>
        </p:nvSpPr>
        <p:spPr>
          <a:xfrm>
            <a:off x="6712404" y="3328573"/>
            <a:ext cx="440414"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5" name="Rectangle 44">
            <a:extLst>
              <a:ext uri="{FF2B5EF4-FFF2-40B4-BE49-F238E27FC236}">
                <a16:creationId xmlns:a16="http://schemas.microsoft.com/office/drawing/2014/main" id="{17DF3C5F-CB68-4384-A68A-3877CC2CDCD5}"/>
              </a:ext>
            </a:extLst>
          </p:cNvPr>
          <p:cNvSpPr/>
          <p:nvPr/>
        </p:nvSpPr>
        <p:spPr>
          <a:xfrm>
            <a:off x="6680886" y="4786242"/>
            <a:ext cx="472966"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6" name="Rectangle 45">
            <a:extLst>
              <a:ext uri="{FF2B5EF4-FFF2-40B4-BE49-F238E27FC236}">
                <a16:creationId xmlns:a16="http://schemas.microsoft.com/office/drawing/2014/main" id="{D9405663-DD78-4783-BE7D-6DB6B023194D}"/>
              </a:ext>
            </a:extLst>
          </p:cNvPr>
          <p:cNvSpPr/>
          <p:nvPr/>
        </p:nvSpPr>
        <p:spPr>
          <a:xfrm>
            <a:off x="7995462" y="3315488"/>
            <a:ext cx="480840"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sp>
        <p:nvSpPr>
          <p:cNvPr id="47" name="Rectangle 46">
            <a:extLst>
              <a:ext uri="{FF2B5EF4-FFF2-40B4-BE49-F238E27FC236}">
                <a16:creationId xmlns:a16="http://schemas.microsoft.com/office/drawing/2014/main" id="{90B25789-9A6D-4181-BF41-C1C1387795C2}"/>
              </a:ext>
            </a:extLst>
          </p:cNvPr>
          <p:cNvSpPr/>
          <p:nvPr/>
        </p:nvSpPr>
        <p:spPr>
          <a:xfrm>
            <a:off x="7995462" y="4782512"/>
            <a:ext cx="497770" cy="2187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SG"/>
          </a:p>
        </p:txBody>
      </p:sp>
      <p:cxnSp>
        <p:nvCxnSpPr>
          <p:cNvPr id="48" name="Straight Connector 47">
            <a:extLst>
              <a:ext uri="{FF2B5EF4-FFF2-40B4-BE49-F238E27FC236}">
                <a16:creationId xmlns:a16="http://schemas.microsoft.com/office/drawing/2014/main" id="{0B41BA24-87EA-44EA-AD93-2D196D8EFB9D}"/>
              </a:ext>
            </a:extLst>
          </p:cNvPr>
          <p:cNvCxnSpPr>
            <a:cxnSpLocks/>
          </p:cNvCxnSpPr>
          <p:nvPr/>
        </p:nvCxnSpPr>
        <p:spPr>
          <a:xfrm flipH="1">
            <a:off x="3916912" y="3572223"/>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a:extLst>
              <a:ext uri="{FF2B5EF4-FFF2-40B4-BE49-F238E27FC236}">
                <a16:creationId xmlns:a16="http://schemas.microsoft.com/office/drawing/2014/main" id="{5EDEE34E-7624-4681-8C3D-EEA5A2513447}"/>
              </a:ext>
            </a:extLst>
          </p:cNvPr>
          <p:cNvCxnSpPr>
            <a:cxnSpLocks/>
          </p:cNvCxnSpPr>
          <p:nvPr/>
        </p:nvCxnSpPr>
        <p:spPr>
          <a:xfrm flipH="1">
            <a:off x="5224430" y="2186514"/>
            <a:ext cx="1561857" cy="1144852"/>
          </a:xfrm>
          <a:prstGeom prst="line">
            <a:avLst/>
          </a:prstGeom>
        </p:spPr>
        <p:style>
          <a:lnRef idx="2">
            <a:schemeClr val="dk1"/>
          </a:lnRef>
          <a:fillRef idx="0">
            <a:schemeClr val="dk1"/>
          </a:fillRef>
          <a:effectRef idx="1">
            <a:schemeClr val="dk1"/>
          </a:effectRef>
          <a:fontRef idx="minor">
            <a:schemeClr val="tx1"/>
          </a:fontRef>
        </p:style>
      </p:cxnSp>
      <p:pic>
        <p:nvPicPr>
          <p:cNvPr id="3074" name="Picture 2" descr="Image result for server image">
            <a:extLst>
              <a:ext uri="{FF2B5EF4-FFF2-40B4-BE49-F238E27FC236}">
                <a16:creationId xmlns:a16="http://schemas.microsoft.com/office/drawing/2014/main" id="{88AB64EB-34E0-4763-8350-1EA9B51414A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3208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Image result for server image">
            <a:extLst>
              <a:ext uri="{FF2B5EF4-FFF2-40B4-BE49-F238E27FC236}">
                <a16:creationId xmlns:a16="http://schemas.microsoft.com/office/drawing/2014/main" id="{814CD008-C28D-47B2-80C3-BD345967892D}"/>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5109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Image result for server image">
            <a:extLst>
              <a:ext uri="{FF2B5EF4-FFF2-40B4-BE49-F238E27FC236}">
                <a16:creationId xmlns:a16="http://schemas.microsoft.com/office/drawing/2014/main" id="{78B61823-5F50-42BD-BA21-62B41114687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2651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Image result for server image">
            <a:extLst>
              <a:ext uri="{FF2B5EF4-FFF2-40B4-BE49-F238E27FC236}">
                <a16:creationId xmlns:a16="http://schemas.microsoft.com/office/drawing/2014/main" id="{AFCE181A-8B3F-467F-AC25-ADA49528E82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14552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Image result for server image">
            <a:extLst>
              <a:ext uri="{FF2B5EF4-FFF2-40B4-BE49-F238E27FC236}">
                <a16:creationId xmlns:a16="http://schemas.microsoft.com/office/drawing/2014/main" id="{20A60FC1-432A-4AC5-B469-0A8FE0E0FCE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0627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descr="Image result for server image">
            <a:extLst>
              <a:ext uri="{FF2B5EF4-FFF2-40B4-BE49-F238E27FC236}">
                <a16:creationId xmlns:a16="http://schemas.microsoft.com/office/drawing/2014/main" id="{45EEFF2A-84A7-463C-A409-CA7AE5D4313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72528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descr="Image result for server image">
            <a:extLst>
              <a:ext uri="{FF2B5EF4-FFF2-40B4-BE49-F238E27FC236}">
                <a16:creationId xmlns:a16="http://schemas.microsoft.com/office/drawing/2014/main" id="{32ACD93B-36A9-4A38-8578-80DC565D5BD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44668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2" descr="Image result for server image">
            <a:extLst>
              <a:ext uri="{FF2B5EF4-FFF2-40B4-BE49-F238E27FC236}">
                <a16:creationId xmlns:a16="http://schemas.microsoft.com/office/drawing/2014/main" id="{534FB6AC-C23C-455A-A563-58F3360867C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06569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cxnSp>
        <p:nvCxnSpPr>
          <p:cNvPr id="82" name="Straight Connector 81">
            <a:extLst>
              <a:ext uri="{FF2B5EF4-FFF2-40B4-BE49-F238E27FC236}">
                <a16:creationId xmlns:a16="http://schemas.microsoft.com/office/drawing/2014/main" id="{041BAFDC-B344-4DAB-ACE5-A6CD59B0FB05}"/>
              </a:ext>
            </a:extLst>
          </p:cNvPr>
          <p:cNvCxnSpPr>
            <a:cxnSpLocks/>
          </p:cNvCxnSpPr>
          <p:nvPr/>
        </p:nvCxnSpPr>
        <p:spPr>
          <a:xfrm flipH="1">
            <a:off x="4876068"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0C5F624B-C455-4FA7-92D8-1116739B01AB}"/>
              </a:ext>
            </a:extLst>
          </p:cNvPr>
          <p:cNvCxnSpPr>
            <a:cxnSpLocks/>
          </p:cNvCxnSpPr>
          <p:nvPr/>
        </p:nvCxnSpPr>
        <p:spPr>
          <a:xfrm flipH="1">
            <a:off x="6461741" y="5059933"/>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00E1447E-AC0F-41BB-B2B0-29C0C14A7BE5}"/>
              </a:ext>
            </a:extLst>
          </p:cNvPr>
          <p:cNvCxnSpPr>
            <a:cxnSpLocks/>
          </p:cNvCxnSpPr>
          <p:nvPr/>
        </p:nvCxnSpPr>
        <p:spPr>
          <a:xfrm flipH="1">
            <a:off x="7776317" y="5044942"/>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36592E3B-FF01-470D-9827-AF71F9FEEABB}"/>
              </a:ext>
            </a:extLst>
          </p:cNvPr>
          <p:cNvCxnSpPr>
            <a:cxnSpLocks/>
          </p:cNvCxnSpPr>
          <p:nvPr/>
        </p:nvCxnSpPr>
        <p:spPr>
          <a:xfrm>
            <a:off x="3937001"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027C0D29-EEAB-48BA-BBFA-382855294A7A}"/>
              </a:ext>
            </a:extLst>
          </p:cNvPr>
          <p:cNvCxnSpPr>
            <a:cxnSpLocks/>
          </p:cNvCxnSpPr>
          <p:nvPr/>
        </p:nvCxnSpPr>
        <p:spPr>
          <a:xfrm>
            <a:off x="5229374"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9" name="Straight Connector 88">
            <a:extLst>
              <a:ext uri="{FF2B5EF4-FFF2-40B4-BE49-F238E27FC236}">
                <a16:creationId xmlns:a16="http://schemas.microsoft.com/office/drawing/2014/main" id="{119FC100-E3D7-4C24-84BF-297A50B59751}"/>
              </a:ext>
            </a:extLst>
          </p:cNvPr>
          <p:cNvCxnSpPr>
            <a:cxnSpLocks/>
          </p:cNvCxnSpPr>
          <p:nvPr/>
        </p:nvCxnSpPr>
        <p:spPr>
          <a:xfrm>
            <a:off x="6833044" y="5044942"/>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90" name="Straight Connector 89">
            <a:extLst>
              <a:ext uri="{FF2B5EF4-FFF2-40B4-BE49-F238E27FC236}">
                <a16:creationId xmlns:a16="http://schemas.microsoft.com/office/drawing/2014/main" id="{D3EFDAFB-901B-4DE9-88ED-16658075D16E}"/>
              </a:ext>
            </a:extLst>
          </p:cNvPr>
          <p:cNvCxnSpPr>
            <a:cxnSpLocks/>
          </p:cNvCxnSpPr>
          <p:nvPr/>
        </p:nvCxnSpPr>
        <p:spPr>
          <a:xfrm>
            <a:off x="8121789" y="5042431"/>
            <a:ext cx="314050" cy="595348"/>
          </a:xfrm>
          <a:prstGeom prst="line">
            <a:avLst/>
          </a:prstGeom>
        </p:spPr>
        <p:style>
          <a:lnRef idx="2">
            <a:schemeClr val="dk1"/>
          </a:lnRef>
          <a:fillRef idx="0">
            <a:schemeClr val="dk1"/>
          </a:fillRef>
          <a:effectRef idx="1">
            <a:schemeClr val="dk1"/>
          </a:effectRef>
          <a:fontRef idx="minor">
            <a:schemeClr val="tx1"/>
          </a:fontRef>
        </p:style>
      </p:cxnSp>
      <p:sp>
        <p:nvSpPr>
          <p:cNvPr id="86" name="TextBox 85">
            <a:extLst>
              <a:ext uri="{FF2B5EF4-FFF2-40B4-BE49-F238E27FC236}">
                <a16:creationId xmlns:a16="http://schemas.microsoft.com/office/drawing/2014/main" id="{C64A0D28-515C-4263-9B2A-1FEBB0086D8E}"/>
              </a:ext>
            </a:extLst>
          </p:cNvPr>
          <p:cNvSpPr txBox="1"/>
          <p:nvPr/>
        </p:nvSpPr>
        <p:spPr>
          <a:xfrm>
            <a:off x="3342093" y="6169580"/>
            <a:ext cx="539282" cy="369332"/>
          </a:xfrm>
          <a:prstGeom prst="rect">
            <a:avLst/>
          </a:prstGeom>
          <a:noFill/>
        </p:spPr>
        <p:txBody>
          <a:bodyPr wrap="square" rtlCol="0">
            <a:spAutoFit/>
          </a:bodyPr>
          <a:lstStyle/>
          <a:p>
            <a:r>
              <a:rPr lang="en-SG" dirty="0"/>
              <a:t>H1</a:t>
            </a:r>
          </a:p>
        </p:txBody>
      </p:sp>
      <p:sp>
        <p:nvSpPr>
          <p:cNvPr id="92" name="TextBox 91">
            <a:extLst>
              <a:ext uri="{FF2B5EF4-FFF2-40B4-BE49-F238E27FC236}">
                <a16:creationId xmlns:a16="http://schemas.microsoft.com/office/drawing/2014/main" id="{A49DCF12-5537-46BA-BFB0-23E6A4B4E57A}"/>
              </a:ext>
            </a:extLst>
          </p:cNvPr>
          <p:cNvSpPr txBox="1"/>
          <p:nvPr/>
        </p:nvSpPr>
        <p:spPr>
          <a:xfrm>
            <a:off x="3981863" y="6169580"/>
            <a:ext cx="539282" cy="369332"/>
          </a:xfrm>
          <a:prstGeom prst="rect">
            <a:avLst/>
          </a:prstGeom>
          <a:noFill/>
        </p:spPr>
        <p:txBody>
          <a:bodyPr wrap="square" rtlCol="0">
            <a:spAutoFit/>
          </a:bodyPr>
          <a:lstStyle/>
          <a:p>
            <a:r>
              <a:rPr lang="en-SG" dirty="0"/>
              <a:t>H2</a:t>
            </a:r>
          </a:p>
        </p:txBody>
      </p:sp>
      <p:sp>
        <p:nvSpPr>
          <p:cNvPr id="93" name="TextBox 92">
            <a:extLst>
              <a:ext uri="{FF2B5EF4-FFF2-40B4-BE49-F238E27FC236}">
                <a16:creationId xmlns:a16="http://schemas.microsoft.com/office/drawing/2014/main" id="{5EC2F1A3-A8A8-4958-A9CA-8DD5B1710F6C}"/>
              </a:ext>
            </a:extLst>
          </p:cNvPr>
          <p:cNvSpPr txBox="1"/>
          <p:nvPr/>
        </p:nvSpPr>
        <p:spPr>
          <a:xfrm>
            <a:off x="4656256" y="6166234"/>
            <a:ext cx="539282" cy="369332"/>
          </a:xfrm>
          <a:prstGeom prst="rect">
            <a:avLst/>
          </a:prstGeom>
          <a:noFill/>
        </p:spPr>
        <p:txBody>
          <a:bodyPr wrap="square" rtlCol="0">
            <a:spAutoFit/>
          </a:bodyPr>
          <a:lstStyle/>
          <a:p>
            <a:r>
              <a:rPr lang="en-SG" dirty="0"/>
              <a:t>H3</a:t>
            </a:r>
          </a:p>
        </p:txBody>
      </p:sp>
      <p:sp>
        <p:nvSpPr>
          <p:cNvPr id="94" name="TextBox 93">
            <a:extLst>
              <a:ext uri="{FF2B5EF4-FFF2-40B4-BE49-F238E27FC236}">
                <a16:creationId xmlns:a16="http://schemas.microsoft.com/office/drawing/2014/main" id="{7EBE0AAA-4E8B-49BE-8ED2-7B60F2CD21B1}"/>
              </a:ext>
            </a:extLst>
          </p:cNvPr>
          <p:cNvSpPr txBox="1"/>
          <p:nvPr/>
        </p:nvSpPr>
        <p:spPr>
          <a:xfrm>
            <a:off x="6229367" y="6166234"/>
            <a:ext cx="513126" cy="369332"/>
          </a:xfrm>
          <a:prstGeom prst="rect">
            <a:avLst/>
          </a:prstGeom>
          <a:noFill/>
        </p:spPr>
        <p:txBody>
          <a:bodyPr wrap="square" rtlCol="0">
            <a:spAutoFit/>
          </a:bodyPr>
          <a:lstStyle/>
          <a:p>
            <a:r>
              <a:rPr lang="en-SG" dirty="0"/>
              <a:t>H5</a:t>
            </a:r>
          </a:p>
        </p:txBody>
      </p:sp>
      <p:sp>
        <p:nvSpPr>
          <p:cNvPr id="95" name="TextBox 94">
            <a:extLst>
              <a:ext uri="{FF2B5EF4-FFF2-40B4-BE49-F238E27FC236}">
                <a16:creationId xmlns:a16="http://schemas.microsoft.com/office/drawing/2014/main" id="{77798A57-CEBF-46A7-9B4F-46CBEFB6AB9A}"/>
              </a:ext>
            </a:extLst>
          </p:cNvPr>
          <p:cNvSpPr txBox="1"/>
          <p:nvPr/>
        </p:nvSpPr>
        <p:spPr>
          <a:xfrm>
            <a:off x="5284319" y="6171684"/>
            <a:ext cx="539282" cy="369332"/>
          </a:xfrm>
          <a:prstGeom prst="rect">
            <a:avLst/>
          </a:prstGeom>
          <a:noFill/>
        </p:spPr>
        <p:txBody>
          <a:bodyPr wrap="square" rtlCol="0">
            <a:spAutoFit/>
          </a:bodyPr>
          <a:lstStyle/>
          <a:p>
            <a:r>
              <a:rPr lang="en-SG" dirty="0"/>
              <a:t>H4</a:t>
            </a:r>
          </a:p>
        </p:txBody>
      </p:sp>
      <p:sp>
        <p:nvSpPr>
          <p:cNvPr id="96" name="TextBox 95">
            <a:extLst>
              <a:ext uri="{FF2B5EF4-FFF2-40B4-BE49-F238E27FC236}">
                <a16:creationId xmlns:a16="http://schemas.microsoft.com/office/drawing/2014/main" id="{C1BDEA92-FD0A-4CED-B2AA-8F16D4545912}"/>
              </a:ext>
            </a:extLst>
          </p:cNvPr>
          <p:cNvSpPr txBox="1"/>
          <p:nvPr/>
        </p:nvSpPr>
        <p:spPr>
          <a:xfrm>
            <a:off x="6885542" y="6166234"/>
            <a:ext cx="539282" cy="369332"/>
          </a:xfrm>
          <a:prstGeom prst="rect">
            <a:avLst/>
          </a:prstGeom>
          <a:noFill/>
        </p:spPr>
        <p:txBody>
          <a:bodyPr wrap="square" rtlCol="0">
            <a:spAutoFit/>
          </a:bodyPr>
          <a:lstStyle/>
          <a:p>
            <a:r>
              <a:rPr lang="en-SG" dirty="0"/>
              <a:t>H6</a:t>
            </a:r>
          </a:p>
        </p:txBody>
      </p:sp>
      <p:sp>
        <p:nvSpPr>
          <p:cNvPr id="97" name="TextBox 96">
            <a:extLst>
              <a:ext uri="{FF2B5EF4-FFF2-40B4-BE49-F238E27FC236}">
                <a16:creationId xmlns:a16="http://schemas.microsoft.com/office/drawing/2014/main" id="{E119C08F-EED5-4BB2-82E2-F7DEE14A0885}"/>
              </a:ext>
            </a:extLst>
          </p:cNvPr>
          <p:cNvSpPr txBox="1"/>
          <p:nvPr/>
        </p:nvSpPr>
        <p:spPr>
          <a:xfrm>
            <a:off x="7574847" y="6166234"/>
            <a:ext cx="539282" cy="369332"/>
          </a:xfrm>
          <a:prstGeom prst="rect">
            <a:avLst/>
          </a:prstGeom>
          <a:noFill/>
        </p:spPr>
        <p:txBody>
          <a:bodyPr wrap="square" rtlCol="0">
            <a:spAutoFit/>
          </a:bodyPr>
          <a:lstStyle/>
          <a:p>
            <a:r>
              <a:rPr lang="en-SG" dirty="0"/>
              <a:t>H7</a:t>
            </a:r>
          </a:p>
        </p:txBody>
      </p:sp>
      <p:sp>
        <p:nvSpPr>
          <p:cNvPr id="98" name="TextBox 97">
            <a:extLst>
              <a:ext uri="{FF2B5EF4-FFF2-40B4-BE49-F238E27FC236}">
                <a16:creationId xmlns:a16="http://schemas.microsoft.com/office/drawing/2014/main" id="{6B9C7DF3-61D5-4561-B2F2-024D482A0E8D}"/>
              </a:ext>
            </a:extLst>
          </p:cNvPr>
          <p:cNvSpPr txBox="1"/>
          <p:nvPr/>
        </p:nvSpPr>
        <p:spPr>
          <a:xfrm>
            <a:off x="8209233" y="6166234"/>
            <a:ext cx="539282" cy="369332"/>
          </a:xfrm>
          <a:prstGeom prst="rect">
            <a:avLst/>
          </a:prstGeom>
          <a:noFill/>
        </p:spPr>
        <p:txBody>
          <a:bodyPr wrap="square" rtlCol="0">
            <a:spAutoFit/>
          </a:bodyPr>
          <a:lstStyle/>
          <a:p>
            <a:r>
              <a:rPr lang="en-SG" dirty="0"/>
              <a:t>H8</a:t>
            </a:r>
          </a:p>
        </p:txBody>
      </p:sp>
      <p:sp>
        <p:nvSpPr>
          <p:cNvPr id="99" name="TextBox 98">
            <a:extLst>
              <a:ext uri="{FF2B5EF4-FFF2-40B4-BE49-F238E27FC236}">
                <a16:creationId xmlns:a16="http://schemas.microsoft.com/office/drawing/2014/main" id="{FFF9F01F-02F4-4431-95BC-E9DD1B6AD047}"/>
              </a:ext>
            </a:extLst>
          </p:cNvPr>
          <p:cNvSpPr txBox="1"/>
          <p:nvPr/>
        </p:nvSpPr>
        <p:spPr>
          <a:xfrm>
            <a:off x="3089578" y="4744189"/>
            <a:ext cx="539282" cy="369332"/>
          </a:xfrm>
          <a:prstGeom prst="rect">
            <a:avLst/>
          </a:prstGeom>
          <a:noFill/>
        </p:spPr>
        <p:txBody>
          <a:bodyPr wrap="square" rtlCol="0">
            <a:spAutoFit/>
          </a:bodyPr>
          <a:lstStyle/>
          <a:p>
            <a:r>
              <a:rPr lang="en-SG" dirty="0"/>
              <a:t>S1</a:t>
            </a:r>
          </a:p>
        </p:txBody>
      </p:sp>
      <p:sp>
        <p:nvSpPr>
          <p:cNvPr id="100" name="TextBox 99">
            <a:extLst>
              <a:ext uri="{FF2B5EF4-FFF2-40B4-BE49-F238E27FC236}">
                <a16:creationId xmlns:a16="http://schemas.microsoft.com/office/drawing/2014/main" id="{24A88F79-0AAF-446C-9652-EF949463A7A2}"/>
              </a:ext>
            </a:extLst>
          </p:cNvPr>
          <p:cNvSpPr txBox="1"/>
          <p:nvPr/>
        </p:nvSpPr>
        <p:spPr>
          <a:xfrm>
            <a:off x="4451571" y="4725669"/>
            <a:ext cx="539282" cy="369332"/>
          </a:xfrm>
          <a:prstGeom prst="rect">
            <a:avLst/>
          </a:prstGeom>
          <a:noFill/>
        </p:spPr>
        <p:txBody>
          <a:bodyPr wrap="square" rtlCol="0">
            <a:spAutoFit/>
          </a:bodyPr>
          <a:lstStyle/>
          <a:p>
            <a:r>
              <a:rPr lang="en-SG" dirty="0"/>
              <a:t>S2</a:t>
            </a:r>
          </a:p>
        </p:txBody>
      </p:sp>
      <p:sp>
        <p:nvSpPr>
          <p:cNvPr id="101" name="TextBox 100">
            <a:extLst>
              <a:ext uri="{FF2B5EF4-FFF2-40B4-BE49-F238E27FC236}">
                <a16:creationId xmlns:a16="http://schemas.microsoft.com/office/drawing/2014/main" id="{ED1C469E-9BD2-4535-B5EB-64D538DF684F}"/>
              </a:ext>
            </a:extLst>
          </p:cNvPr>
          <p:cNvSpPr txBox="1"/>
          <p:nvPr/>
        </p:nvSpPr>
        <p:spPr>
          <a:xfrm>
            <a:off x="3097815" y="3278187"/>
            <a:ext cx="539282" cy="369332"/>
          </a:xfrm>
          <a:prstGeom prst="rect">
            <a:avLst/>
          </a:prstGeom>
          <a:noFill/>
        </p:spPr>
        <p:txBody>
          <a:bodyPr wrap="square" rtlCol="0">
            <a:spAutoFit/>
          </a:bodyPr>
          <a:lstStyle/>
          <a:p>
            <a:r>
              <a:rPr lang="en-SG" dirty="0"/>
              <a:t>S3</a:t>
            </a:r>
          </a:p>
        </p:txBody>
      </p:sp>
      <p:sp>
        <p:nvSpPr>
          <p:cNvPr id="102" name="TextBox 101">
            <a:extLst>
              <a:ext uri="{FF2B5EF4-FFF2-40B4-BE49-F238E27FC236}">
                <a16:creationId xmlns:a16="http://schemas.microsoft.com/office/drawing/2014/main" id="{A4AFDFC5-8E73-4113-9984-B8B69BACBE1A}"/>
              </a:ext>
            </a:extLst>
          </p:cNvPr>
          <p:cNvSpPr txBox="1"/>
          <p:nvPr/>
        </p:nvSpPr>
        <p:spPr>
          <a:xfrm>
            <a:off x="4437827" y="3291358"/>
            <a:ext cx="539282" cy="369332"/>
          </a:xfrm>
          <a:prstGeom prst="rect">
            <a:avLst/>
          </a:prstGeom>
          <a:noFill/>
        </p:spPr>
        <p:txBody>
          <a:bodyPr wrap="square" rtlCol="0">
            <a:spAutoFit/>
          </a:bodyPr>
          <a:lstStyle/>
          <a:p>
            <a:r>
              <a:rPr lang="en-SG" dirty="0"/>
              <a:t>S4</a:t>
            </a:r>
          </a:p>
        </p:txBody>
      </p:sp>
      <p:sp>
        <p:nvSpPr>
          <p:cNvPr id="103" name="TextBox 102">
            <a:extLst>
              <a:ext uri="{FF2B5EF4-FFF2-40B4-BE49-F238E27FC236}">
                <a16:creationId xmlns:a16="http://schemas.microsoft.com/office/drawing/2014/main" id="{C0F4C1B1-A41E-4B39-B689-9AA4235C781D}"/>
              </a:ext>
            </a:extLst>
          </p:cNvPr>
          <p:cNvSpPr txBox="1"/>
          <p:nvPr/>
        </p:nvSpPr>
        <p:spPr>
          <a:xfrm>
            <a:off x="4451571" y="1875866"/>
            <a:ext cx="539282" cy="369332"/>
          </a:xfrm>
          <a:prstGeom prst="rect">
            <a:avLst/>
          </a:prstGeom>
          <a:noFill/>
        </p:spPr>
        <p:txBody>
          <a:bodyPr wrap="square" rtlCol="0">
            <a:spAutoFit/>
          </a:bodyPr>
          <a:lstStyle/>
          <a:p>
            <a:r>
              <a:rPr lang="en-SG" dirty="0"/>
              <a:t>S5</a:t>
            </a:r>
          </a:p>
        </p:txBody>
      </p:sp>
      <p:sp>
        <p:nvSpPr>
          <p:cNvPr id="104" name="TextBox 103">
            <a:extLst>
              <a:ext uri="{FF2B5EF4-FFF2-40B4-BE49-F238E27FC236}">
                <a16:creationId xmlns:a16="http://schemas.microsoft.com/office/drawing/2014/main" id="{5C2222E7-3DE6-4F14-A9B5-1F10BE441900}"/>
              </a:ext>
            </a:extLst>
          </p:cNvPr>
          <p:cNvSpPr txBox="1"/>
          <p:nvPr/>
        </p:nvSpPr>
        <p:spPr>
          <a:xfrm>
            <a:off x="5886954" y="1860053"/>
            <a:ext cx="539282" cy="369332"/>
          </a:xfrm>
          <a:prstGeom prst="rect">
            <a:avLst/>
          </a:prstGeom>
          <a:noFill/>
        </p:spPr>
        <p:txBody>
          <a:bodyPr wrap="square" rtlCol="0">
            <a:spAutoFit/>
          </a:bodyPr>
          <a:lstStyle/>
          <a:p>
            <a:r>
              <a:rPr lang="en-SG" dirty="0"/>
              <a:t>S10</a:t>
            </a:r>
          </a:p>
        </p:txBody>
      </p:sp>
      <p:sp>
        <p:nvSpPr>
          <p:cNvPr id="105" name="TextBox 104">
            <a:extLst>
              <a:ext uri="{FF2B5EF4-FFF2-40B4-BE49-F238E27FC236}">
                <a16:creationId xmlns:a16="http://schemas.microsoft.com/office/drawing/2014/main" id="{D71B3784-0712-4934-9A5D-3C80C7778351}"/>
              </a:ext>
            </a:extLst>
          </p:cNvPr>
          <p:cNvSpPr txBox="1"/>
          <p:nvPr/>
        </p:nvSpPr>
        <p:spPr>
          <a:xfrm>
            <a:off x="5985189" y="3272925"/>
            <a:ext cx="539282" cy="369332"/>
          </a:xfrm>
          <a:prstGeom prst="rect">
            <a:avLst/>
          </a:prstGeom>
          <a:noFill/>
        </p:spPr>
        <p:txBody>
          <a:bodyPr wrap="square" rtlCol="0">
            <a:spAutoFit/>
          </a:bodyPr>
          <a:lstStyle/>
          <a:p>
            <a:r>
              <a:rPr lang="en-SG" dirty="0"/>
              <a:t>S8</a:t>
            </a:r>
          </a:p>
        </p:txBody>
      </p:sp>
      <p:sp>
        <p:nvSpPr>
          <p:cNvPr id="106" name="TextBox 105">
            <a:extLst>
              <a:ext uri="{FF2B5EF4-FFF2-40B4-BE49-F238E27FC236}">
                <a16:creationId xmlns:a16="http://schemas.microsoft.com/office/drawing/2014/main" id="{98CD48FF-C772-4CDD-9289-BA3BA98974BB}"/>
              </a:ext>
            </a:extLst>
          </p:cNvPr>
          <p:cNvSpPr txBox="1"/>
          <p:nvPr/>
        </p:nvSpPr>
        <p:spPr>
          <a:xfrm>
            <a:off x="5985189" y="4739634"/>
            <a:ext cx="539282" cy="369332"/>
          </a:xfrm>
          <a:prstGeom prst="rect">
            <a:avLst/>
          </a:prstGeom>
          <a:noFill/>
        </p:spPr>
        <p:txBody>
          <a:bodyPr wrap="square" rtlCol="0">
            <a:spAutoFit/>
          </a:bodyPr>
          <a:lstStyle/>
          <a:p>
            <a:r>
              <a:rPr lang="en-SG" dirty="0"/>
              <a:t>S6</a:t>
            </a:r>
          </a:p>
        </p:txBody>
      </p:sp>
      <p:sp>
        <p:nvSpPr>
          <p:cNvPr id="107" name="TextBox 106">
            <a:extLst>
              <a:ext uri="{FF2B5EF4-FFF2-40B4-BE49-F238E27FC236}">
                <a16:creationId xmlns:a16="http://schemas.microsoft.com/office/drawing/2014/main" id="{2595E5E3-4E87-447A-970F-778A04C4DDEB}"/>
              </a:ext>
            </a:extLst>
          </p:cNvPr>
          <p:cNvSpPr txBox="1"/>
          <p:nvPr/>
        </p:nvSpPr>
        <p:spPr>
          <a:xfrm>
            <a:off x="7310640" y="3245215"/>
            <a:ext cx="539282" cy="369332"/>
          </a:xfrm>
          <a:prstGeom prst="rect">
            <a:avLst/>
          </a:prstGeom>
          <a:noFill/>
        </p:spPr>
        <p:txBody>
          <a:bodyPr wrap="square" rtlCol="0">
            <a:spAutoFit/>
          </a:bodyPr>
          <a:lstStyle/>
          <a:p>
            <a:r>
              <a:rPr lang="en-SG" dirty="0"/>
              <a:t>S9</a:t>
            </a:r>
          </a:p>
        </p:txBody>
      </p:sp>
      <p:sp>
        <p:nvSpPr>
          <p:cNvPr id="108" name="TextBox 107">
            <a:extLst>
              <a:ext uri="{FF2B5EF4-FFF2-40B4-BE49-F238E27FC236}">
                <a16:creationId xmlns:a16="http://schemas.microsoft.com/office/drawing/2014/main" id="{32E9246D-F3EA-43CA-BB4D-30DCAA65C178}"/>
              </a:ext>
            </a:extLst>
          </p:cNvPr>
          <p:cNvSpPr txBox="1"/>
          <p:nvPr/>
        </p:nvSpPr>
        <p:spPr>
          <a:xfrm>
            <a:off x="7300553" y="4692697"/>
            <a:ext cx="539282" cy="369332"/>
          </a:xfrm>
          <a:prstGeom prst="rect">
            <a:avLst/>
          </a:prstGeom>
          <a:noFill/>
        </p:spPr>
        <p:txBody>
          <a:bodyPr wrap="square" rtlCol="0">
            <a:spAutoFit/>
          </a:bodyPr>
          <a:lstStyle/>
          <a:p>
            <a:r>
              <a:rPr lang="en-SG" dirty="0"/>
              <a:t>S7</a:t>
            </a:r>
          </a:p>
        </p:txBody>
      </p:sp>
      <p:sp>
        <p:nvSpPr>
          <p:cNvPr id="87" name="Rectangle: Single Corner Snipped 86">
            <a:extLst>
              <a:ext uri="{FF2B5EF4-FFF2-40B4-BE49-F238E27FC236}">
                <a16:creationId xmlns:a16="http://schemas.microsoft.com/office/drawing/2014/main" id="{314A0329-117D-42E0-8EBB-803E41F7B163}"/>
              </a:ext>
            </a:extLst>
          </p:cNvPr>
          <p:cNvSpPr/>
          <p:nvPr/>
        </p:nvSpPr>
        <p:spPr>
          <a:xfrm>
            <a:off x="3441003" y="5615364"/>
            <a:ext cx="275674" cy="148073"/>
          </a:xfrm>
          <a:prstGeom prst="snip1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91" name="Rectangle 90">
            <a:extLst>
              <a:ext uri="{FF2B5EF4-FFF2-40B4-BE49-F238E27FC236}">
                <a16:creationId xmlns:a16="http://schemas.microsoft.com/office/drawing/2014/main" id="{B5C84A31-DE3D-4A0C-BD72-67461DF0488C}"/>
              </a:ext>
            </a:extLst>
          </p:cNvPr>
          <p:cNvSpPr/>
          <p:nvPr/>
        </p:nvSpPr>
        <p:spPr>
          <a:xfrm>
            <a:off x="3862166" y="4832189"/>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1" name="Rectangle 110">
            <a:extLst>
              <a:ext uri="{FF2B5EF4-FFF2-40B4-BE49-F238E27FC236}">
                <a16:creationId xmlns:a16="http://schemas.microsoft.com/office/drawing/2014/main" id="{3C521A05-BD37-4966-B4CB-7FFE92FE1A20}"/>
              </a:ext>
            </a:extLst>
          </p:cNvPr>
          <p:cNvSpPr/>
          <p:nvPr/>
        </p:nvSpPr>
        <p:spPr>
          <a:xfrm>
            <a:off x="5178059" y="3359216"/>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2" name="Rectangle 111">
            <a:extLst>
              <a:ext uri="{FF2B5EF4-FFF2-40B4-BE49-F238E27FC236}">
                <a16:creationId xmlns:a16="http://schemas.microsoft.com/office/drawing/2014/main" id="{8287F373-DDEF-4218-99FD-5633AE9A17B6}"/>
              </a:ext>
            </a:extLst>
          </p:cNvPr>
          <p:cNvSpPr/>
          <p:nvPr/>
        </p:nvSpPr>
        <p:spPr>
          <a:xfrm>
            <a:off x="6717797" y="1919171"/>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3" name="Rectangle 112">
            <a:extLst>
              <a:ext uri="{FF2B5EF4-FFF2-40B4-BE49-F238E27FC236}">
                <a16:creationId xmlns:a16="http://schemas.microsoft.com/office/drawing/2014/main" id="{A4366F35-89C1-41D1-8203-A3F2CA602DF5}"/>
              </a:ext>
            </a:extLst>
          </p:cNvPr>
          <p:cNvSpPr/>
          <p:nvPr/>
        </p:nvSpPr>
        <p:spPr>
          <a:xfrm>
            <a:off x="6724469" y="3326659"/>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4" name="Rectangle 113">
            <a:extLst>
              <a:ext uri="{FF2B5EF4-FFF2-40B4-BE49-F238E27FC236}">
                <a16:creationId xmlns:a16="http://schemas.microsoft.com/office/drawing/2014/main" id="{8DDB6ABF-CC61-4B67-B1A6-BA6AFECCC4FC}"/>
              </a:ext>
            </a:extLst>
          </p:cNvPr>
          <p:cNvSpPr/>
          <p:nvPr/>
        </p:nvSpPr>
        <p:spPr>
          <a:xfrm>
            <a:off x="7997274" y="4781652"/>
            <a:ext cx="68490" cy="219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5" name="Rectangle: Single Corner Snipped 114">
            <a:extLst>
              <a:ext uri="{FF2B5EF4-FFF2-40B4-BE49-F238E27FC236}">
                <a16:creationId xmlns:a16="http://schemas.microsoft.com/office/drawing/2014/main" id="{38C8B6B6-0E33-4BC0-87B5-5EC8EB733D91}"/>
              </a:ext>
            </a:extLst>
          </p:cNvPr>
          <p:cNvSpPr/>
          <p:nvPr/>
        </p:nvSpPr>
        <p:spPr>
          <a:xfrm>
            <a:off x="4100054" y="5618587"/>
            <a:ext cx="275674" cy="148073"/>
          </a:xfrm>
          <a:prstGeom prst="snip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6" name="Rectangle 115">
            <a:extLst>
              <a:ext uri="{FF2B5EF4-FFF2-40B4-BE49-F238E27FC236}">
                <a16:creationId xmlns:a16="http://schemas.microsoft.com/office/drawing/2014/main" id="{1F71A754-55C2-45AB-958D-6644ED5503DC}"/>
              </a:ext>
            </a:extLst>
          </p:cNvPr>
          <p:cNvSpPr/>
          <p:nvPr/>
        </p:nvSpPr>
        <p:spPr>
          <a:xfrm>
            <a:off x="3942208" y="4833292"/>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7" name="Rectangle 116">
            <a:extLst>
              <a:ext uri="{FF2B5EF4-FFF2-40B4-BE49-F238E27FC236}">
                <a16:creationId xmlns:a16="http://schemas.microsoft.com/office/drawing/2014/main" id="{B0FE3AFC-B2A7-464D-A5C4-F2F9FBD46BF1}"/>
              </a:ext>
            </a:extLst>
          </p:cNvPr>
          <p:cNvSpPr/>
          <p:nvPr/>
        </p:nvSpPr>
        <p:spPr>
          <a:xfrm>
            <a:off x="3857786" y="3367407"/>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8" name="Rectangle 117">
            <a:extLst>
              <a:ext uri="{FF2B5EF4-FFF2-40B4-BE49-F238E27FC236}">
                <a16:creationId xmlns:a16="http://schemas.microsoft.com/office/drawing/2014/main" id="{0C7BA2C5-F383-4D19-BBEC-D3E97F7C399F}"/>
              </a:ext>
            </a:extLst>
          </p:cNvPr>
          <p:cNvSpPr/>
          <p:nvPr/>
        </p:nvSpPr>
        <p:spPr>
          <a:xfrm>
            <a:off x="5154835" y="1947570"/>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19" name="Rectangle 118">
            <a:extLst>
              <a:ext uri="{FF2B5EF4-FFF2-40B4-BE49-F238E27FC236}">
                <a16:creationId xmlns:a16="http://schemas.microsoft.com/office/drawing/2014/main" id="{53CFE05A-88B1-4E61-9351-0DFA6D53280A}"/>
              </a:ext>
            </a:extLst>
          </p:cNvPr>
          <p:cNvSpPr/>
          <p:nvPr/>
        </p:nvSpPr>
        <p:spPr>
          <a:xfrm>
            <a:off x="8004898" y="3318158"/>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20" name="Rectangle 119">
            <a:extLst>
              <a:ext uri="{FF2B5EF4-FFF2-40B4-BE49-F238E27FC236}">
                <a16:creationId xmlns:a16="http://schemas.microsoft.com/office/drawing/2014/main" id="{3314E9D8-BFA3-4FB8-A865-14BCC7F554E8}"/>
              </a:ext>
            </a:extLst>
          </p:cNvPr>
          <p:cNvSpPr/>
          <p:nvPr/>
        </p:nvSpPr>
        <p:spPr>
          <a:xfrm>
            <a:off x="8079699" y="4784941"/>
            <a:ext cx="68490" cy="219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pic>
        <p:nvPicPr>
          <p:cNvPr id="9" name="Graphic 8" descr="High voltage">
            <a:extLst>
              <a:ext uri="{FF2B5EF4-FFF2-40B4-BE49-F238E27FC236}">
                <a16:creationId xmlns:a16="http://schemas.microsoft.com/office/drawing/2014/main" id="{09F7103B-30D9-462C-9E5A-B2585ABE903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337216" y="4239178"/>
            <a:ext cx="539025" cy="539025"/>
          </a:xfrm>
          <a:prstGeom prst="rect">
            <a:avLst/>
          </a:prstGeom>
        </p:spPr>
      </p:pic>
      <p:sp>
        <p:nvSpPr>
          <p:cNvPr id="139" name="Rectangle: Single Corner Snipped 138">
            <a:extLst>
              <a:ext uri="{FF2B5EF4-FFF2-40B4-BE49-F238E27FC236}">
                <a16:creationId xmlns:a16="http://schemas.microsoft.com/office/drawing/2014/main" id="{85A9D728-52D4-4A7D-BA4B-360A735C0795}"/>
              </a:ext>
            </a:extLst>
          </p:cNvPr>
          <p:cNvSpPr/>
          <p:nvPr/>
        </p:nvSpPr>
        <p:spPr>
          <a:xfrm>
            <a:off x="4755975" y="5647778"/>
            <a:ext cx="275674" cy="148073"/>
          </a:xfrm>
          <a:prstGeom prst="snip1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2" name="Rectangle: Single Corner Snipped 141">
            <a:extLst>
              <a:ext uri="{FF2B5EF4-FFF2-40B4-BE49-F238E27FC236}">
                <a16:creationId xmlns:a16="http://schemas.microsoft.com/office/drawing/2014/main" id="{58B6CF59-04DF-4497-8F5A-569D43E5883C}"/>
              </a:ext>
            </a:extLst>
          </p:cNvPr>
          <p:cNvSpPr/>
          <p:nvPr/>
        </p:nvSpPr>
        <p:spPr>
          <a:xfrm>
            <a:off x="5361708" y="5648037"/>
            <a:ext cx="275674" cy="148073"/>
          </a:xfrm>
          <a:prstGeom prst="snip1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43" name="Rectangle: Single Corner Snipped 142">
            <a:extLst>
              <a:ext uri="{FF2B5EF4-FFF2-40B4-BE49-F238E27FC236}">
                <a16:creationId xmlns:a16="http://schemas.microsoft.com/office/drawing/2014/main" id="{E83AD358-45C1-48EA-BCF8-2E5C8864342A}"/>
              </a:ext>
            </a:extLst>
          </p:cNvPr>
          <p:cNvSpPr/>
          <p:nvPr/>
        </p:nvSpPr>
        <p:spPr>
          <a:xfrm>
            <a:off x="6329141" y="5649876"/>
            <a:ext cx="275674" cy="148073"/>
          </a:xfrm>
          <a:prstGeom prst="snip1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dirty="0"/>
          </a:p>
        </p:txBody>
      </p:sp>
      <p:sp>
        <p:nvSpPr>
          <p:cNvPr id="144" name="Rectangle: Single Corner Snipped 143">
            <a:extLst>
              <a:ext uri="{FF2B5EF4-FFF2-40B4-BE49-F238E27FC236}">
                <a16:creationId xmlns:a16="http://schemas.microsoft.com/office/drawing/2014/main" id="{5C2AEEEF-7C5E-4D45-830A-C05E0711A72F}"/>
              </a:ext>
            </a:extLst>
          </p:cNvPr>
          <p:cNvSpPr/>
          <p:nvPr/>
        </p:nvSpPr>
        <p:spPr>
          <a:xfrm>
            <a:off x="6948151" y="5661795"/>
            <a:ext cx="275674" cy="148073"/>
          </a:xfrm>
          <a:prstGeom prst="snip1Rect">
            <a:avLst/>
          </a:prstGeom>
          <a:solidFill>
            <a:srgbClr val="7030A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dirty="0"/>
          </a:p>
        </p:txBody>
      </p:sp>
      <p:sp>
        <p:nvSpPr>
          <p:cNvPr id="145" name="Rectangle 144">
            <a:extLst>
              <a:ext uri="{FF2B5EF4-FFF2-40B4-BE49-F238E27FC236}">
                <a16:creationId xmlns:a16="http://schemas.microsoft.com/office/drawing/2014/main" id="{EC2B502D-267F-4D01-82C7-23E888EE0EFF}"/>
              </a:ext>
            </a:extLst>
          </p:cNvPr>
          <p:cNvSpPr/>
          <p:nvPr/>
        </p:nvSpPr>
        <p:spPr>
          <a:xfrm>
            <a:off x="5166412" y="4827306"/>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6" name="Rectangle 145">
            <a:extLst>
              <a:ext uri="{FF2B5EF4-FFF2-40B4-BE49-F238E27FC236}">
                <a16:creationId xmlns:a16="http://schemas.microsoft.com/office/drawing/2014/main" id="{8670CD86-69D9-41BB-AAC1-631CAC8BF025}"/>
              </a:ext>
            </a:extLst>
          </p:cNvPr>
          <p:cNvSpPr/>
          <p:nvPr/>
        </p:nvSpPr>
        <p:spPr>
          <a:xfrm>
            <a:off x="5256574" y="3359270"/>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7" name="Rectangle 146">
            <a:extLst>
              <a:ext uri="{FF2B5EF4-FFF2-40B4-BE49-F238E27FC236}">
                <a16:creationId xmlns:a16="http://schemas.microsoft.com/office/drawing/2014/main" id="{F3499FA7-7F13-44D9-86CB-B6E1CBEC780F}"/>
              </a:ext>
            </a:extLst>
          </p:cNvPr>
          <p:cNvSpPr/>
          <p:nvPr/>
        </p:nvSpPr>
        <p:spPr>
          <a:xfrm>
            <a:off x="6796456" y="1921162"/>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8" name="Rectangle 147">
            <a:extLst>
              <a:ext uri="{FF2B5EF4-FFF2-40B4-BE49-F238E27FC236}">
                <a16:creationId xmlns:a16="http://schemas.microsoft.com/office/drawing/2014/main" id="{FB8A5C35-60C3-41E3-A9FB-CE53C647FB65}"/>
              </a:ext>
            </a:extLst>
          </p:cNvPr>
          <p:cNvSpPr/>
          <p:nvPr/>
        </p:nvSpPr>
        <p:spPr>
          <a:xfrm>
            <a:off x="8085071" y="3319559"/>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9" name="Rectangle 148">
            <a:extLst>
              <a:ext uri="{FF2B5EF4-FFF2-40B4-BE49-F238E27FC236}">
                <a16:creationId xmlns:a16="http://schemas.microsoft.com/office/drawing/2014/main" id="{02EC493E-3B95-4EAC-BA89-AFEC92416EB7}"/>
              </a:ext>
            </a:extLst>
          </p:cNvPr>
          <p:cNvSpPr/>
          <p:nvPr/>
        </p:nvSpPr>
        <p:spPr>
          <a:xfrm>
            <a:off x="8165984" y="4781217"/>
            <a:ext cx="68490" cy="2196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50" name="Rectangle 149">
            <a:extLst>
              <a:ext uri="{FF2B5EF4-FFF2-40B4-BE49-F238E27FC236}">
                <a16:creationId xmlns:a16="http://schemas.microsoft.com/office/drawing/2014/main" id="{F6BCEA77-6C76-4365-9764-DB7F7738D4C9}"/>
              </a:ext>
            </a:extLst>
          </p:cNvPr>
          <p:cNvSpPr/>
          <p:nvPr/>
        </p:nvSpPr>
        <p:spPr>
          <a:xfrm>
            <a:off x="5245092" y="4834884"/>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1" name="Rectangle 150">
            <a:extLst>
              <a:ext uri="{FF2B5EF4-FFF2-40B4-BE49-F238E27FC236}">
                <a16:creationId xmlns:a16="http://schemas.microsoft.com/office/drawing/2014/main" id="{5670B4F3-C421-4C24-B291-010AFD332A44}"/>
              </a:ext>
            </a:extLst>
          </p:cNvPr>
          <p:cNvSpPr/>
          <p:nvPr/>
        </p:nvSpPr>
        <p:spPr>
          <a:xfrm>
            <a:off x="3930999" y="3369233"/>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2" name="Rectangle 151">
            <a:extLst>
              <a:ext uri="{FF2B5EF4-FFF2-40B4-BE49-F238E27FC236}">
                <a16:creationId xmlns:a16="http://schemas.microsoft.com/office/drawing/2014/main" id="{4FC27B28-F2D0-44A0-8CEF-E783C2EC08BC}"/>
              </a:ext>
            </a:extLst>
          </p:cNvPr>
          <p:cNvSpPr/>
          <p:nvPr/>
        </p:nvSpPr>
        <p:spPr>
          <a:xfrm>
            <a:off x="5221777" y="1949523"/>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3" name="Rectangle 152">
            <a:extLst>
              <a:ext uri="{FF2B5EF4-FFF2-40B4-BE49-F238E27FC236}">
                <a16:creationId xmlns:a16="http://schemas.microsoft.com/office/drawing/2014/main" id="{F81EB91C-3DE2-43A0-8CB6-ED8441F1879E}"/>
              </a:ext>
            </a:extLst>
          </p:cNvPr>
          <p:cNvSpPr/>
          <p:nvPr/>
        </p:nvSpPr>
        <p:spPr>
          <a:xfrm>
            <a:off x="6811623" y="3326729"/>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4" name="Rectangle 153">
            <a:extLst>
              <a:ext uri="{FF2B5EF4-FFF2-40B4-BE49-F238E27FC236}">
                <a16:creationId xmlns:a16="http://schemas.microsoft.com/office/drawing/2014/main" id="{2308E5BB-84CC-4C73-B75F-30BF648CAE7B}"/>
              </a:ext>
            </a:extLst>
          </p:cNvPr>
          <p:cNvSpPr/>
          <p:nvPr/>
        </p:nvSpPr>
        <p:spPr>
          <a:xfrm>
            <a:off x="8252582" y="4787255"/>
            <a:ext cx="68490" cy="219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5" name="Rectangle 154">
            <a:extLst>
              <a:ext uri="{FF2B5EF4-FFF2-40B4-BE49-F238E27FC236}">
                <a16:creationId xmlns:a16="http://schemas.microsoft.com/office/drawing/2014/main" id="{E4AB13A1-0027-416F-8311-7D99665D0413}"/>
              </a:ext>
            </a:extLst>
          </p:cNvPr>
          <p:cNvSpPr/>
          <p:nvPr/>
        </p:nvSpPr>
        <p:spPr>
          <a:xfrm>
            <a:off x="6690224" y="4787255"/>
            <a:ext cx="68490" cy="219600"/>
          </a:xfrm>
          <a:prstGeom prst="rect">
            <a:avLst/>
          </a:prstGeom>
          <a:solidFill>
            <a:srgbClr val="FF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56" name="Rectangle 155">
            <a:extLst>
              <a:ext uri="{FF2B5EF4-FFF2-40B4-BE49-F238E27FC236}">
                <a16:creationId xmlns:a16="http://schemas.microsoft.com/office/drawing/2014/main" id="{CEA76D76-1B1B-4733-A657-0FBEFD1D193E}"/>
              </a:ext>
            </a:extLst>
          </p:cNvPr>
          <p:cNvSpPr/>
          <p:nvPr/>
        </p:nvSpPr>
        <p:spPr>
          <a:xfrm>
            <a:off x="6885058" y="3331366"/>
            <a:ext cx="68490" cy="219600"/>
          </a:xfrm>
          <a:prstGeom prst="rect">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57" name="Rectangle 156">
            <a:extLst>
              <a:ext uri="{FF2B5EF4-FFF2-40B4-BE49-F238E27FC236}">
                <a16:creationId xmlns:a16="http://schemas.microsoft.com/office/drawing/2014/main" id="{301D208D-4D84-4C3E-AB3E-F8DDF1F7E771}"/>
              </a:ext>
            </a:extLst>
          </p:cNvPr>
          <p:cNvSpPr/>
          <p:nvPr/>
        </p:nvSpPr>
        <p:spPr>
          <a:xfrm>
            <a:off x="8324418" y="4787839"/>
            <a:ext cx="68490" cy="219600"/>
          </a:xfrm>
          <a:prstGeom prst="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58" name="Rectangle 157">
            <a:extLst>
              <a:ext uri="{FF2B5EF4-FFF2-40B4-BE49-F238E27FC236}">
                <a16:creationId xmlns:a16="http://schemas.microsoft.com/office/drawing/2014/main" id="{646F3A73-D2A1-4CF7-BFBB-FA34B1E024A0}"/>
              </a:ext>
            </a:extLst>
          </p:cNvPr>
          <p:cNvSpPr/>
          <p:nvPr/>
        </p:nvSpPr>
        <p:spPr>
          <a:xfrm>
            <a:off x="6770707" y="4787839"/>
            <a:ext cx="68490" cy="219600"/>
          </a:xfrm>
          <a:prstGeom prst="rect">
            <a:avLst/>
          </a:prstGeom>
          <a:solidFill>
            <a:srgbClr val="7030A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59" name="Rectangle 158">
            <a:extLst>
              <a:ext uri="{FF2B5EF4-FFF2-40B4-BE49-F238E27FC236}">
                <a16:creationId xmlns:a16="http://schemas.microsoft.com/office/drawing/2014/main" id="{1117508E-3FF6-4276-817D-4B83C31A0074}"/>
              </a:ext>
            </a:extLst>
          </p:cNvPr>
          <p:cNvSpPr/>
          <p:nvPr/>
        </p:nvSpPr>
        <p:spPr>
          <a:xfrm>
            <a:off x="8159874" y="3321204"/>
            <a:ext cx="68490" cy="219600"/>
          </a:xfrm>
          <a:prstGeom prst="rect">
            <a:avLst/>
          </a:prstGeom>
          <a:solidFill>
            <a:srgbClr val="7030A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60" name="Rectangle 159">
            <a:extLst>
              <a:ext uri="{FF2B5EF4-FFF2-40B4-BE49-F238E27FC236}">
                <a16:creationId xmlns:a16="http://schemas.microsoft.com/office/drawing/2014/main" id="{80D2A957-3193-438A-863A-5263F873617C}"/>
              </a:ext>
            </a:extLst>
          </p:cNvPr>
          <p:cNvSpPr/>
          <p:nvPr/>
        </p:nvSpPr>
        <p:spPr>
          <a:xfrm>
            <a:off x="8404996" y="4788304"/>
            <a:ext cx="68490" cy="219600"/>
          </a:xfrm>
          <a:prstGeom prst="rect">
            <a:avLst/>
          </a:prstGeom>
          <a:solidFill>
            <a:srgbClr val="7030A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61" name="TextBox 160">
            <a:extLst>
              <a:ext uri="{FF2B5EF4-FFF2-40B4-BE49-F238E27FC236}">
                <a16:creationId xmlns:a16="http://schemas.microsoft.com/office/drawing/2014/main" id="{CD18EA0D-3B01-4B1F-9BE8-7183BEFFDBD0}"/>
              </a:ext>
            </a:extLst>
          </p:cNvPr>
          <p:cNvSpPr txBox="1"/>
          <p:nvPr/>
        </p:nvSpPr>
        <p:spPr>
          <a:xfrm>
            <a:off x="8168085" y="4213864"/>
            <a:ext cx="2788886" cy="646331"/>
          </a:xfrm>
          <a:prstGeom prst="rect">
            <a:avLst/>
          </a:prstGeom>
          <a:noFill/>
        </p:spPr>
        <p:txBody>
          <a:bodyPr wrap="square" rtlCol="0">
            <a:spAutoFit/>
          </a:bodyPr>
          <a:lstStyle/>
          <a:p>
            <a:pPr algn="ctr"/>
            <a:r>
              <a:rPr lang="en-SG" b="1" dirty="0"/>
              <a:t>High Queueing </a:t>
            </a:r>
          </a:p>
          <a:p>
            <a:pPr algn="ctr"/>
            <a:r>
              <a:rPr lang="en-SG" b="1" dirty="0"/>
              <a:t>due to Burst</a:t>
            </a:r>
          </a:p>
        </p:txBody>
      </p:sp>
      <p:cxnSp>
        <p:nvCxnSpPr>
          <p:cNvPr id="110" name="Straight Connector 109">
            <a:extLst>
              <a:ext uri="{FF2B5EF4-FFF2-40B4-BE49-F238E27FC236}">
                <a16:creationId xmlns:a16="http://schemas.microsoft.com/office/drawing/2014/main" id="{D9CD948D-3325-41A3-8DCF-B5E1C4B85A87}"/>
              </a:ext>
            </a:extLst>
          </p:cNvPr>
          <p:cNvCxnSpPr>
            <a:cxnSpLocks/>
          </p:cNvCxnSpPr>
          <p:nvPr/>
        </p:nvCxnSpPr>
        <p:spPr>
          <a:xfrm flipH="1">
            <a:off x="8103586" y="3567287"/>
            <a:ext cx="2334" cy="1185333"/>
          </a:xfrm>
          <a:prstGeom prst="line">
            <a:avLst/>
          </a:prstGeom>
          <a:ln w="28575">
            <a:solidFill>
              <a:srgbClr val="FF0000"/>
            </a:solidFill>
          </a:ln>
        </p:spPr>
        <p:style>
          <a:lnRef idx="2">
            <a:schemeClr val="dk1"/>
          </a:lnRef>
          <a:fillRef idx="0">
            <a:schemeClr val="dk1"/>
          </a:fillRef>
          <a:effectRef idx="1">
            <a:schemeClr val="dk1"/>
          </a:effectRef>
          <a:fontRef idx="minor">
            <a:schemeClr val="tx1"/>
          </a:fontRef>
        </p:style>
      </p:cxnSp>
      <p:cxnSp>
        <p:nvCxnSpPr>
          <p:cNvPr id="121" name="Straight Connector 120">
            <a:extLst>
              <a:ext uri="{FF2B5EF4-FFF2-40B4-BE49-F238E27FC236}">
                <a16:creationId xmlns:a16="http://schemas.microsoft.com/office/drawing/2014/main" id="{444672A0-4A6D-4F96-9452-A4D1DA5C3540}"/>
              </a:ext>
            </a:extLst>
          </p:cNvPr>
          <p:cNvCxnSpPr>
            <a:cxnSpLocks/>
          </p:cNvCxnSpPr>
          <p:nvPr/>
        </p:nvCxnSpPr>
        <p:spPr>
          <a:xfrm>
            <a:off x="6796971" y="3543477"/>
            <a:ext cx="1324407" cy="1228742"/>
          </a:xfrm>
          <a:prstGeom prst="line">
            <a:avLst/>
          </a:prstGeom>
          <a:ln w="28575">
            <a:solidFill>
              <a:srgbClr val="FF0000"/>
            </a:solidFill>
          </a:ln>
        </p:spPr>
        <p:style>
          <a:lnRef idx="2">
            <a:schemeClr val="dk1"/>
          </a:lnRef>
          <a:fillRef idx="0">
            <a:schemeClr val="dk1"/>
          </a:fillRef>
          <a:effectRef idx="1">
            <a:schemeClr val="dk1"/>
          </a:effectRef>
          <a:fontRef idx="minor">
            <a:schemeClr val="tx1"/>
          </a:fontRef>
        </p:style>
      </p:cxnSp>
      <p:cxnSp>
        <p:nvCxnSpPr>
          <p:cNvPr id="122" name="Straight Connector 121">
            <a:extLst>
              <a:ext uri="{FF2B5EF4-FFF2-40B4-BE49-F238E27FC236}">
                <a16:creationId xmlns:a16="http://schemas.microsoft.com/office/drawing/2014/main" id="{150144B8-607F-402D-952E-60E7D0116D2C}"/>
              </a:ext>
            </a:extLst>
          </p:cNvPr>
          <p:cNvCxnSpPr>
            <a:cxnSpLocks/>
          </p:cNvCxnSpPr>
          <p:nvPr/>
        </p:nvCxnSpPr>
        <p:spPr>
          <a:xfrm>
            <a:off x="5252866" y="2174530"/>
            <a:ext cx="1553461" cy="1166968"/>
          </a:xfrm>
          <a:prstGeom prst="line">
            <a:avLst/>
          </a:prstGeom>
          <a:ln w="28575">
            <a:solidFill>
              <a:srgbClr val="FF0000"/>
            </a:solidFill>
          </a:ln>
        </p:spPr>
        <p:style>
          <a:lnRef idx="2">
            <a:schemeClr val="dk1"/>
          </a:lnRef>
          <a:fillRef idx="0">
            <a:schemeClr val="dk1"/>
          </a:fillRef>
          <a:effectRef idx="1">
            <a:schemeClr val="dk1"/>
          </a:effectRef>
          <a:fontRef idx="minor">
            <a:schemeClr val="tx1"/>
          </a:fontRef>
        </p:style>
      </p:cxnSp>
      <p:cxnSp>
        <p:nvCxnSpPr>
          <p:cNvPr id="123" name="Straight Connector 122">
            <a:extLst>
              <a:ext uri="{FF2B5EF4-FFF2-40B4-BE49-F238E27FC236}">
                <a16:creationId xmlns:a16="http://schemas.microsoft.com/office/drawing/2014/main" id="{37E0BAB0-422C-4ECE-B0D4-6348F329E0BA}"/>
              </a:ext>
            </a:extLst>
          </p:cNvPr>
          <p:cNvCxnSpPr>
            <a:cxnSpLocks/>
          </p:cNvCxnSpPr>
          <p:nvPr/>
        </p:nvCxnSpPr>
        <p:spPr>
          <a:xfrm>
            <a:off x="6780938" y="2184279"/>
            <a:ext cx="1276298" cy="1115501"/>
          </a:xfrm>
          <a:prstGeom prst="line">
            <a:avLst/>
          </a:prstGeom>
          <a:ln w="28575">
            <a:solidFill>
              <a:srgbClr val="FF0000"/>
            </a:solidFill>
          </a:ln>
        </p:spPr>
        <p:style>
          <a:lnRef idx="2">
            <a:schemeClr val="dk1"/>
          </a:lnRef>
          <a:fillRef idx="0">
            <a:schemeClr val="dk1"/>
          </a:fillRef>
          <a:effectRef idx="1">
            <a:schemeClr val="dk1"/>
          </a:effectRef>
          <a:fontRef idx="minor">
            <a:schemeClr val="tx1"/>
          </a:fontRef>
        </p:style>
      </p:cxnSp>
      <p:cxnSp>
        <p:nvCxnSpPr>
          <p:cNvPr id="124" name="Straight Connector 123">
            <a:extLst>
              <a:ext uri="{FF2B5EF4-FFF2-40B4-BE49-F238E27FC236}">
                <a16:creationId xmlns:a16="http://schemas.microsoft.com/office/drawing/2014/main" id="{470A4161-B7F1-4F53-BA65-9EA4147E1BF2}"/>
              </a:ext>
            </a:extLst>
          </p:cNvPr>
          <p:cNvCxnSpPr>
            <a:cxnSpLocks/>
          </p:cNvCxnSpPr>
          <p:nvPr/>
        </p:nvCxnSpPr>
        <p:spPr>
          <a:xfrm flipH="1">
            <a:off x="3943492" y="2211749"/>
            <a:ext cx="1225276" cy="1124938"/>
          </a:xfrm>
          <a:prstGeom prst="line">
            <a:avLst/>
          </a:prstGeom>
          <a:ln w="28575">
            <a:solidFill>
              <a:srgbClr val="FF0000"/>
            </a:solidFill>
          </a:ln>
        </p:spPr>
        <p:style>
          <a:lnRef idx="2">
            <a:schemeClr val="dk1"/>
          </a:lnRef>
          <a:fillRef idx="0">
            <a:schemeClr val="dk1"/>
          </a:fillRef>
          <a:effectRef idx="1">
            <a:schemeClr val="dk1"/>
          </a:effectRef>
          <a:fontRef idx="minor">
            <a:schemeClr val="tx1"/>
          </a:fontRef>
        </p:style>
      </p:cxnSp>
      <p:cxnSp>
        <p:nvCxnSpPr>
          <p:cNvPr id="125" name="Straight Connector 124">
            <a:extLst>
              <a:ext uri="{FF2B5EF4-FFF2-40B4-BE49-F238E27FC236}">
                <a16:creationId xmlns:a16="http://schemas.microsoft.com/office/drawing/2014/main" id="{699771BC-F008-4D05-9318-54B43FB75D50}"/>
              </a:ext>
            </a:extLst>
          </p:cNvPr>
          <p:cNvCxnSpPr>
            <a:cxnSpLocks/>
          </p:cNvCxnSpPr>
          <p:nvPr/>
        </p:nvCxnSpPr>
        <p:spPr>
          <a:xfrm flipH="1">
            <a:off x="5255073" y="2189455"/>
            <a:ext cx="2334" cy="1185333"/>
          </a:xfrm>
          <a:prstGeom prst="line">
            <a:avLst/>
          </a:prstGeom>
          <a:ln w="28575">
            <a:solidFill>
              <a:srgbClr val="FF0000"/>
            </a:solidFill>
          </a:ln>
        </p:spPr>
        <p:style>
          <a:lnRef idx="2">
            <a:schemeClr val="dk1"/>
          </a:lnRef>
          <a:fillRef idx="0">
            <a:schemeClr val="dk1"/>
          </a:fillRef>
          <a:effectRef idx="1">
            <a:schemeClr val="dk1"/>
          </a:effectRef>
          <a:fontRef idx="minor">
            <a:schemeClr val="tx1"/>
          </a:fontRef>
        </p:style>
      </p:cxnSp>
      <p:cxnSp>
        <p:nvCxnSpPr>
          <p:cNvPr id="126" name="Straight Connector 125">
            <a:extLst>
              <a:ext uri="{FF2B5EF4-FFF2-40B4-BE49-F238E27FC236}">
                <a16:creationId xmlns:a16="http://schemas.microsoft.com/office/drawing/2014/main" id="{184D01F1-FA06-44E0-97E3-3DE9BE54422E}"/>
              </a:ext>
            </a:extLst>
          </p:cNvPr>
          <p:cNvCxnSpPr>
            <a:cxnSpLocks/>
          </p:cNvCxnSpPr>
          <p:nvPr/>
        </p:nvCxnSpPr>
        <p:spPr>
          <a:xfrm flipH="1">
            <a:off x="3905742" y="3585250"/>
            <a:ext cx="1336610" cy="1228742"/>
          </a:xfrm>
          <a:prstGeom prst="line">
            <a:avLst/>
          </a:prstGeom>
          <a:ln w="28575">
            <a:solidFill>
              <a:srgbClr val="FF0000"/>
            </a:solidFill>
          </a:ln>
        </p:spPr>
        <p:style>
          <a:lnRef idx="2">
            <a:schemeClr val="dk1"/>
          </a:lnRef>
          <a:fillRef idx="0">
            <a:schemeClr val="dk1"/>
          </a:fillRef>
          <a:effectRef idx="1">
            <a:schemeClr val="dk1"/>
          </a:effectRef>
          <a:fontRef idx="minor">
            <a:schemeClr val="tx1"/>
          </a:fontRef>
        </p:style>
      </p:cxnSp>
      <p:cxnSp>
        <p:nvCxnSpPr>
          <p:cNvPr id="127" name="Straight Connector 126">
            <a:extLst>
              <a:ext uri="{FF2B5EF4-FFF2-40B4-BE49-F238E27FC236}">
                <a16:creationId xmlns:a16="http://schemas.microsoft.com/office/drawing/2014/main" id="{90B5ECC8-9600-4C24-A747-B12ACFCBE54C}"/>
              </a:ext>
            </a:extLst>
          </p:cNvPr>
          <p:cNvCxnSpPr>
            <a:cxnSpLocks/>
          </p:cNvCxnSpPr>
          <p:nvPr/>
        </p:nvCxnSpPr>
        <p:spPr>
          <a:xfrm>
            <a:off x="3940974" y="3593895"/>
            <a:ext cx="1324407" cy="1228742"/>
          </a:xfrm>
          <a:prstGeom prst="line">
            <a:avLst/>
          </a:prstGeom>
          <a:ln w="28575">
            <a:solidFill>
              <a:srgbClr val="FF0000"/>
            </a:solidFill>
          </a:ln>
        </p:spPr>
        <p:style>
          <a:lnRef idx="2">
            <a:schemeClr val="dk1"/>
          </a:lnRef>
          <a:fillRef idx="0">
            <a:schemeClr val="dk1"/>
          </a:fillRef>
          <a:effectRef idx="1">
            <a:schemeClr val="dk1"/>
          </a:effectRef>
          <a:fontRef idx="minor">
            <a:schemeClr val="tx1"/>
          </a:fontRef>
        </p:style>
      </p:cxnSp>
      <p:cxnSp>
        <p:nvCxnSpPr>
          <p:cNvPr id="128" name="Straight Connector 127">
            <a:extLst>
              <a:ext uri="{FF2B5EF4-FFF2-40B4-BE49-F238E27FC236}">
                <a16:creationId xmlns:a16="http://schemas.microsoft.com/office/drawing/2014/main" id="{3A371BA2-2D00-4E1C-89FA-F1A7F9812CB7}"/>
              </a:ext>
            </a:extLst>
          </p:cNvPr>
          <p:cNvCxnSpPr>
            <a:cxnSpLocks/>
          </p:cNvCxnSpPr>
          <p:nvPr/>
        </p:nvCxnSpPr>
        <p:spPr>
          <a:xfrm flipH="1">
            <a:off x="6792633" y="3566828"/>
            <a:ext cx="2334" cy="1185333"/>
          </a:xfrm>
          <a:prstGeom prst="line">
            <a:avLst/>
          </a:prstGeom>
          <a:ln w="28575">
            <a:solidFill>
              <a:srgbClr val="FF0000"/>
            </a:solidFill>
          </a:ln>
        </p:spPr>
        <p:style>
          <a:lnRef idx="2">
            <a:schemeClr val="dk1"/>
          </a:lnRef>
          <a:fillRef idx="0">
            <a:schemeClr val="dk1"/>
          </a:fillRef>
          <a:effectRef idx="1">
            <a:schemeClr val="dk1"/>
          </a:effectRef>
          <a:fontRef idx="minor">
            <a:schemeClr val="tx1"/>
          </a:fontRef>
        </p:style>
      </p:cxnSp>
      <p:sp>
        <p:nvSpPr>
          <p:cNvPr id="130" name="TextBox 129">
            <a:extLst>
              <a:ext uri="{FF2B5EF4-FFF2-40B4-BE49-F238E27FC236}">
                <a16:creationId xmlns:a16="http://schemas.microsoft.com/office/drawing/2014/main" id="{2D75977B-69E0-4B50-8D01-3641DA066406}"/>
              </a:ext>
            </a:extLst>
          </p:cNvPr>
          <p:cNvSpPr txBox="1"/>
          <p:nvPr/>
        </p:nvSpPr>
        <p:spPr>
          <a:xfrm>
            <a:off x="7655249" y="2405594"/>
            <a:ext cx="2788886" cy="646331"/>
          </a:xfrm>
          <a:prstGeom prst="rect">
            <a:avLst/>
          </a:prstGeom>
          <a:noFill/>
        </p:spPr>
        <p:txBody>
          <a:bodyPr wrap="square" rtlCol="0">
            <a:spAutoFit/>
          </a:bodyPr>
          <a:lstStyle/>
          <a:p>
            <a:pPr algn="ctr"/>
            <a:r>
              <a:rPr lang="en-SG" b="1" dirty="0"/>
              <a:t>1) Notify the entire </a:t>
            </a:r>
          </a:p>
          <a:p>
            <a:pPr algn="ctr"/>
            <a:r>
              <a:rPr lang="en-SG" b="1" dirty="0"/>
              <a:t>Network</a:t>
            </a:r>
          </a:p>
        </p:txBody>
      </p:sp>
      <p:pic>
        <p:nvPicPr>
          <p:cNvPr id="131" name="Picture 2" descr="Image result for server image">
            <a:extLst>
              <a:ext uri="{FF2B5EF4-FFF2-40B4-BE49-F238E27FC236}">
                <a16:creationId xmlns:a16="http://schemas.microsoft.com/office/drawing/2014/main" id="{D1C45006-7BD6-411B-900A-17EBDDEA78C6}"/>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047264" y="1491775"/>
            <a:ext cx="1035609" cy="360699"/>
          </a:xfrm>
          <a:prstGeom prst="rect">
            <a:avLst/>
          </a:prstGeom>
          <a:noFill/>
          <a:extLst>
            <a:ext uri="{909E8E84-426E-40DD-AFC4-6F175D3DCCD1}">
              <a14:hiddenFill xmlns:a14="http://schemas.microsoft.com/office/drawing/2010/main">
                <a:solidFill>
                  <a:srgbClr val="FFFFFF"/>
                </a:solidFill>
              </a14:hiddenFill>
            </a:ext>
          </a:extLst>
        </p:spPr>
      </p:pic>
      <p:sp>
        <p:nvSpPr>
          <p:cNvPr id="132" name="TextBox 131">
            <a:extLst>
              <a:ext uri="{FF2B5EF4-FFF2-40B4-BE49-F238E27FC236}">
                <a16:creationId xmlns:a16="http://schemas.microsoft.com/office/drawing/2014/main" id="{6C2530E5-8A13-4B8C-9B9B-FEC239A90864}"/>
              </a:ext>
            </a:extLst>
          </p:cNvPr>
          <p:cNvSpPr txBox="1"/>
          <p:nvPr/>
        </p:nvSpPr>
        <p:spPr>
          <a:xfrm>
            <a:off x="1296984" y="1367709"/>
            <a:ext cx="2788886" cy="646331"/>
          </a:xfrm>
          <a:prstGeom prst="rect">
            <a:avLst/>
          </a:prstGeom>
          <a:noFill/>
        </p:spPr>
        <p:txBody>
          <a:bodyPr wrap="square" rtlCol="0">
            <a:spAutoFit/>
          </a:bodyPr>
          <a:lstStyle/>
          <a:p>
            <a:pPr algn="ctr"/>
            <a:r>
              <a:rPr lang="en-SG" b="1" dirty="0"/>
              <a:t>Collector</a:t>
            </a:r>
          </a:p>
          <a:p>
            <a:pPr algn="ctr"/>
            <a:r>
              <a:rPr lang="en-SG" b="1" dirty="0"/>
              <a:t>(Debugger)</a:t>
            </a:r>
          </a:p>
        </p:txBody>
      </p:sp>
      <p:sp>
        <p:nvSpPr>
          <p:cNvPr id="133" name="TextBox 132">
            <a:extLst>
              <a:ext uri="{FF2B5EF4-FFF2-40B4-BE49-F238E27FC236}">
                <a16:creationId xmlns:a16="http://schemas.microsoft.com/office/drawing/2014/main" id="{65F45B30-DDEE-4EBA-B3AE-02099AC57197}"/>
              </a:ext>
            </a:extLst>
          </p:cNvPr>
          <p:cNvSpPr txBox="1"/>
          <p:nvPr/>
        </p:nvSpPr>
        <p:spPr>
          <a:xfrm>
            <a:off x="966673" y="2899758"/>
            <a:ext cx="2788886" cy="646331"/>
          </a:xfrm>
          <a:prstGeom prst="rect">
            <a:avLst/>
          </a:prstGeom>
          <a:noFill/>
        </p:spPr>
        <p:txBody>
          <a:bodyPr wrap="square" rtlCol="0">
            <a:spAutoFit/>
          </a:bodyPr>
          <a:lstStyle/>
          <a:p>
            <a:pPr algn="ctr"/>
            <a:r>
              <a:rPr lang="en-SG" b="1" dirty="0"/>
              <a:t>2) Send Records </a:t>
            </a:r>
          </a:p>
          <a:p>
            <a:pPr algn="ctr"/>
            <a:r>
              <a:rPr lang="en-SG" b="1" dirty="0"/>
              <a:t>to collector</a:t>
            </a:r>
          </a:p>
        </p:txBody>
      </p:sp>
    </p:spTree>
    <p:custDataLst>
      <p:tags r:id="rId1"/>
    </p:custDataLst>
    <p:extLst>
      <p:ext uri="{BB962C8B-B14F-4D97-AF65-F5344CB8AC3E}">
        <p14:creationId xmlns:p14="http://schemas.microsoft.com/office/powerpoint/2010/main" val="2930997086"/>
      </p:ext>
    </p:extLst>
  </p:cSld>
  <p:clrMapOvr>
    <a:masterClrMapping/>
  </p:clrMapOvr>
  <mc:AlternateContent xmlns:mc="http://schemas.openxmlformats.org/markup-compatibility/2006" xmlns:p14="http://schemas.microsoft.com/office/powerpoint/2010/main">
    <mc:Choice Requires="p14">
      <p:transition spd="slow" p14:dur="2000" advTm="35801"/>
    </mc:Choice>
    <mc:Fallback xmlns="">
      <p:transition spd="slow" advTm="358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wipe(down)">
                                      <p:cBhvr>
                                        <p:cTn id="7" dur="500"/>
                                        <p:tgtEl>
                                          <p:spTgt spid="110"/>
                                        </p:tgtEl>
                                      </p:cBhvr>
                                    </p:animEffect>
                                  </p:childTnLst>
                                </p:cTn>
                              </p:par>
                              <p:par>
                                <p:cTn id="8" presetID="22" presetClass="entr" presetSubtype="4" fill="hold" nodeType="withEffect">
                                  <p:stCondLst>
                                    <p:cond delay="0"/>
                                  </p:stCondLst>
                                  <p:childTnLst>
                                    <p:set>
                                      <p:cBhvr>
                                        <p:cTn id="9" dur="1" fill="hold">
                                          <p:stCondLst>
                                            <p:cond delay="0"/>
                                          </p:stCondLst>
                                        </p:cTn>
                                        <p:tgtEl>
                                          <p:spTgt spid="121"/>
                                        </p:tgtEl>
                                        <p:attrNameLst>
                                          <p:attrName>style.visibility</p:attrName>
                                        </p:attrNameLst>
                                      </p:cBhvr>
                                      <p:to>
                                        <p:strVal val="visible"/>
                                      </p:to>
                                    </p:set>
                                    <p:animEffect transition="in" filter="wipe(down)">
                                      <p:cBhvr>
                                        <p:cTn id="10" dur="500"/>
                                        <p:tgtEl>
                                          <p:spTgt spid="121"/>
                                        </p:tgtEl>
                                      </p:cBhvr>
                                    </p:animEffect>
                                  </p:childTnLst>
                                </p:cTn>
                              </p:par>
                            </p:childTnLst>
                          </p:cTn>
                        </p:par>
                        <p:par>
                          <p:cTn id="11" fill="hold">
                            <p:stCondLst>
                              <p:cond delay="500"/>
                            </p:stCondLst>
                            <p:childTnLst>
                              <p:par>
                                <p:cTn id="12" presetID="22" presetClass="entr" presetSubtype="4" fill="hold" nodeType="afterEffect">
                                  <p:stCondLst>
                                    <p:cond delay="0"/>
                                  </p:stCondLst>
                                  <p:childTnLst>
                                    <p:set>
                                      <p:cBhvr>
                                        <p:cTn id="13" dur="1" fill="hold">
                                          <p:stCondLst>
                                            <p:cond delay="0"/>
                                          </p:stCondLst>
                                        </p:cTn>
                                        <p:tgtEl>
                                          <p:spTgt spid="122"/>
                                        </p:tgtEl>
                                        <p:attrNameLst>
                                          <p:attrName>style.visibility</p:attrName>
                                        </p:attrNameLst>
                                      </p:cBhvr>
                                      <p:to>
                                        <p:strVal val="visible"/>
                                      </p:to>
                                    </p:set>
                                    <p:animEffect transition="in" filter="wipe(down)">
                                      <p:cBhvr>
                                        <p:cTn id="14" dur="500"/>
                                        <p:tgtEl>
                                          <p:spTgt spid="122"/>
                                        </p:tgtEl>
                                      </p:cBhvr>
                                    </p:animEffect>
                                  </p:childTnLst>
                                </p:cTn>
                              </p:par>
                              <p:par>
                                <p:cTn id="15" presetID="22" presetClass="entr" presetSubtype="4" fill="hold" nodeType="withEffect">
                                  <p:stCondLst>
                                    <p:cond delay="0"/>
                                  </p:stCondLst>
                                  <p:childTnLst>
                                    <p:set>
                                      <p:cBhvr>
                                        <p:cTn id="16" dur="1" fill="hold">
                                          <p:stCondLst>
                                            <p:cond delay="0"/>
                                          </p:stCondLst>
                                        </p:cTn>
                                        <p:tgtEl>
                                          <p:spTgt spid="123"/>
                                        </p:tgtEl>
                                        <p:attrNameLst>
                                          <p:attrName>style.visibility</p:attrName>
                                        </p:attrNameLst>
                                      </p:cBhvr>
                                      <p:to>
                                        <p:strVal val="visible"/>
                                      </p:to>
                                    </p:set>
                                    <p:animEffect transition="in" filter="wipe(down)">
                                      <p:cBhvr>
                                        <p:cTn id="17" dur="500"/>
                                        <p:tgtEl>
                                          <p:spTgt spid="123"/>
                                        </p:tgtEl>
                                      </p:cBhvr>
                                    </p:animEffect>
                                  </p:childTnLst>
                                </p:cTn>
                              </p:par>
                              <p:par>
                                <p:cTn id="18" presetID="22" presetClass="entr" presetSubtype="1" fill="hold" nodeType="withEffect">
                                  <p:stCondLst>
                                    <p:cond delay="0"/>
                                  </p:stCondLst>
                                  <p:childTnLst>
                                    <p:set>
                                      <p:cBhvr>
                                        <p:cTn id="19" dur="1" fill="hold">
                                          <p:stCondLst>
                                            <p:cond delay="0"/>
                                          </p:stCondLst>
                                        </p:cTn>
                                        <p:tgtEl>
                                          <p:spTgt spid="128"/>
                                        </p:tgtEl>
                                        <p:attrNameLst>
                                          <p:attrName>style.visibility</p:attrName>
                                        </p:attrNameLst>
                                      </p:cBhvr>
                                      <p:to>
                                        <p:strVal val="visible"/>
                                      </p:to>
                                    </p:set>
                                    <p:animEffect transition="in" filter="wipe(up)">
                                      <p:cBhvr>
                                        <p:cTn id="20" dur="500"/>
                                        <p:tgtEl>
                                          <p:spTgt spid="128"/>
                                        </p:tgtEl>
                                      </p:cBhvr>
                                    </p:animEffect>
                                  </p:childTnLst>
                                </p:cTn>
                              </p:par>
                            </p:childTnLst>
                          </p:cTn>
                        </p:par>
                        <p:par>
                          <p:cTn id="21" fill="hold">
                            <p:stCondLst>
                              <p:cond delay="1000"/>
                            </p:stCondLst>
                            <p:childTnLst>
                              <p:par>
                                <p:cTn id="22" presetID="22" presetClass="entr" presetSubtype="1" fill="hold" nodeType="afterEffect">
                                  <p:stCondLst>
                                    <p:cond delay="0"/>
                                  </p:stCondLst>
                                  <p:childTnLst>
                                    <p:set>
                                      <p:cBhvr>
                                        <p:cTn id="23" dur="1" fill="hold">
                                          <p:stCondLst>
                                            <p:cond delay="0"/>
                                          </p:stCondLst>
                                        </p:cTn>
                                        <p:tgtEl>
                                          <p:spTgt spid="124"/>
                                        </p:tgtEl>
                                        <p:attrNameLst>
                                          <p:attrName>style.visibility</p:attrName>
                                        </p:attrNameLst>
                                      </p:cBhvr>
                                      <p:to>
                                        <p:strVal val="visible"/>
                                      </p:to>
                                    </p:set>
                                    <p:animEffect transition="in" filter="wipe(up)">
                                      <p:cBhvr>
                                        <p:cTn id="24" dur="500"/>
                                        <p:tgtEl>
                                          <p:spTgt spid="124"/>
                                        </p:tgtEl>
                                      </p:cBhvr>
                                    </p:animEffect>
                                  </p:childTnLst>
                                </p:cTn>
                              </p:par>
                              <p:par>
                                <p:cTn id="25" presetID="22" presetClass="entr" presetSubtype="1" fill="hold" nodeType="withEffect">
                                  <p:stCondLst>
                                    <p:cond delay="0"/>
                                  </p:stCondLst>
                                  <p:childTnLst>
                                    <p:set>
                                      <p:cBhvr>
                                        <p:cTn id="26" dur="1" fill="hold">
                                          <p:stCondLst>
                                            <p:cond delay="0"/>
                                          </p:stCondLst>
                                        </p:cTn>
                                        <p:tgtEl>
                                          <p:spTgt spid="125"/>
                                        </p:tgtEl>
                                        <p:attrNameLst>
                                          <p:attrName>style.visibility</p:attrName>
                                        </p:attrNameLst>
                                      </p:cBhvr>
                                      <p:to>
                                        <p:strVal val="visible"/>
                                      </p:to>
                                    </p:set>
                                    <p:animEffect transition="in" filter="wipe(up)">
                                      <p:cBhvr>
                                        <p:cTn id="27" dur="500"/>
                                        <p:tgtEl>
                                          <p:spTgt spid="125"/>
                                        </p:tgtEl>
                                      </p:cBhvr>
                                    </p:animEffect>
                                  </p:childTnLst>
                                </p:cTn>
                              </p:par>
                            </p:childTnLst>
                          </p:cTn>
                        </p:par>
                        <p:par>
                          <p:cTn id="28" fill="hold">
                            <p:stCondLst>
                              <p:cond delay="1500"/>
                            </p:stCondLst>
                            <p:childTnLst>
                              <p:par>
                                <p:cTn id="29" presetID="22" presetClass="entr" presetSubtype="1" fill="hold" nodeType="afterEffect">
                                  <p:stCondLst>
                                    <p:cond delay="0"/>
                                  </p:stCondLst>
                                  <p:childTnLst>
                                    <p:set>
                                      <p:cBhvr>
                                        <p:cTn id="30" dur="1" fill="hold">
                                          <p:stCondLst>
                                            <p:cond delay="0"/>
                                          </p:stCondLst>
                                        </p:cTn>
                                        <p:tgtEl>
                                          <p:spTgt spid="126"/>
                                        </p:tgtEl>
                                        <p:attrNameLst>
                                          <p:attrName>style.visibility</p:attrName>
                                        </p:attrNameLst>
                                      </p:cBhvr>
                                      <p:to>
                                        <p:strVal val="visible"/>
                                      </p:to>
                                    </p:set>
                                    <p:animEffect transition="in" filter="wipe(up)">
                                      <p:cBhvr>
                                        <p:cTn id="31" dur="500"/>
                                        <p:tgtEl>
                                          <p:spTgt spid="126"/>
                                        </p:tgtEl>
                                      </p:cBhvr>
                                    </p:animEffect>
                                  </p:childTnLst>
                                </p:cTn>
                              </p:par>
                              <p:par>
                                <p:cTn id="32" presetID="22" presetClass="entr" presetSubtype="1" fill="hold" nodeType="withEffect">
                                  <p:stCondLst>
                                    <p:cond delay="0"/>
                                  </p:stCondLst>
                                  <p:childTnLst>
                                    <p:set>
                                      <p:cBhvr>
                                        <p:cTn id="33" dur="1" fill="hold">
                                          <p:stCondLst>
                                            <p:cond delay="0"/>
                                          </p:stCondLst>
                                        </p:cTn>
                                        <p:tgtEl>
                                          <p:spTgt spid="127"/>
                                        </p:tgtEl>
                                        <p:attrNameLst>
                                          <p:attrName>style.visibility</p:attrName>
                                        </p:attrNameLst>
                                      </p:cBhvr>
                                      <p:to>
                                        <p:strVal val="visible"/>
                                      </p:to>
                                    </p:set>
                                    <p:animEffect transition="in" filter="wipe(up)">
                                      <p:cBhvr>
                                        <p:cTn id="34" dur="500"/>
                                        <p:tgtEl>
                                          <p:spTgt spid="127"/>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0" presetClass="path" presetSubtype="0" accel="50000" decel="50000" fill="hold" grpId="0" nodeType="clickEffect">
                                  <p:stCondLst>
                                    <p:cond delay="0"/>
                                  </p:stCondLst>
                                  <p:childTnLst>
                                    <p:animMotion origin="layout" path="M -0.00039 0.00023 L -0.13255 -0.0537 " pathEditMode="relative" rAng="0" ptsTypes="AA">
                                      <p:cBhvr>
                                        <p:cTn id="42" dur="500" fill="hold"/>
                                        <p:tgtEl>
                                          <p:spTgt spid="118"/>
                                        </p:tgtEl>
                                        <p:attrNameLst>
                                          <p:attrName>ppt_x</p:attrName>
                                          <p:attrName>ppt_y</p:attrName>
                                        </p:attrNameLst>
                                      </p:cBhvr>
                                      <p:rCtr x="-6615" y="-2708"/>
                                    </p:animMotion>
                                  </p:childTnLst>
                                </p:cTn>
                              </p:par>
                              <p:par>
                                <p:cTn id="43" presetID="0" presetClass="path" presetSubtype="0" accel="50000" decel="50000" fill="hold" grpId="0" nodeType="withEffect">
                                  <p:stCondLst>
                                    <p:cond delay="0"/>
                                  </p:stCondLst>
                                  <p:childTnLst>
                                    <p:animMotion origin="layout" path="M -0.00039 0.00185 L -0.13854 -0.05278 " pathEditMode="relative" ptsTypes="AA">
                                      <p:cBhvr>
                                        <p:cTn id="44" dur="500" fill="hold"/>
                                        <p:tgtEl>
                                          <p:spTgt spid="152"/>
                                        </p:tgtEl>
                                        <p:attrNameLst>
                                          <p:attrName>ppt_x</p:attrName>
                                          <p:attrName>ppt_y</p:attrName>
                                        </p:attrNameLst>
                                      </p:cBhvr>
                                    </p:animMotion>
                                  </p:childTnLst>
                                </p:cTn>
                              </p:par>
                              <p:par>
                                <p:cTn id="45" presetID="0" presetClass="path" presetSubtype="0" accel="50000" decel="50000" fill="hold" grpId="0" nodeType="withEffect">
                                  <p:stCondLst>
                                    <p:cond delay="0"/>
                                  </p:stCondLst>
                                  <p:childTnLst>
                                    <p:animMotion origin="layout" path="M -0.00078 -0.00046 L -0.02617 -0.25463 " pathEditMode="relative" ptsTypes="AA">
                                      <p:cBhvr>
                                        <p:cTn id="46" dur="500" fill="hold"/>
                                        <p:tgtEl>
                                          <p:spTgt spid="117"/>
                                        </p:tgtEl>
                                        <p:attrNameLst>
                                          <p:attrName>ppt_x</p:attrName>
                                          <p:attrName>ppt_y</p:attrName>
                                        </p:attrNameLst>
                                      </p:cBhvr>
                                    </p:animMotion>
                                  </p:childTnLst>
                                </p:cTn>
                              </p:par>
                              <p:par>
                                <p:cTn id="47" presetID="0" presetClass="path" presetSubtype="0" accel="50000" decel="50000" fill="hold" grpId="0" nodeType="withEffect">
                                  <p:stCondLst>
                                    <p:cond delay="0"/>
                                  </p:stCondLst>
                                  <p:childTnLst>
                                    <p:animMotion origin="layout" path="M 0.00026 -0.0007 L -0.03164 -0.25973 " pathEditMode="relative" ptsTypes="AA">
                                      <p:cBhvr>
                                        <p:cTn id="48" dur="500" fill="hold"/>
                                        <p:tgtEl>
                                          <p:spTgt spid="151"/>
                                        </p:tgtEl>
                                        <p:attrNameLst>
                                          <p:attrName>ppt_x</p:attrName>
                                          <p:attrName>ppt_y</p:attrName>
                                        </p:attrNameLst>
                                      </p:cBhvr>
                                    </p:animMotion>
                                  </p:childTnLst>
                                </p:cTn>
                              </p:par>
                              <p:par>
                                <p:cTn id="49" presetID="0" presetClass="path" presetSubtype="0" accel="50000" decel="50000" fill="hold" grpId="0" nodeType="withEffect">
                                  <p:stCondLst>
                                    <p:cond delay="0"/>
                                  </p:stCondLst>
                                  <p:childTnLst>
                                    <p:animMotion origin="layout" path="M -0.00065 -0.00023 L -0.00065 -0.00023 C -0.0177 -0.02894 -0.01028 -0.01528 -0.03203 -0.06088 C -0.03424 -0.06551 -0.03632 -0.07037 -0.03841 -0.07523 C -0.0401 -0.07871 -0.04153 -0.08264 -0.04336 -0.08565 C -0.04635 -0.09121 -0.04961 -0.0963 -0.05247 -0.10209 C -0.0539 -0.10486 -0.05533 -0.10787 -0.05677 -0.11065 C -0.05859 -0.11389 -0.06054 -0.1169 -0.06224 -0.12037 C -0.06445 -0.12454 -0.06588 -0.13079 -0.06875 -0.1338 C -0.06953 -0.13473 -0.07057 -0.13542 -0.07135 -0.13658 C -0.07356 -0.13959 -0.07239 -0.13889 -0.07408 -0.14236 C -0.07474 -0.14375 -0.07552 -0.14491 -0.07617 -0.1463 C -0.07695 -0.14723 -0.0776 -0.14815 -0.07838 -0.14908 C -0.0789 -0.14977 -0.07955 -0.15023 -0.07994 -0.15093 C -0.08541 -0.15996 -0.08216 -0.15741 -0.08593 -0.15973 C -0.08632 -0.16065 -0.08658 -0.16181 -0.08698 -0.1625 C -0.08763 -0.16366 -0.08841 -0.16459 -0.08919 -0.16551 C -0.09023 -0.16667 -0.09205 -0.16852 -0.09296 -0.17014 C -0.09362 -0.1713 -0.09388 -0.17292 -0.09453 -0.17408 C -0.09505 -0.17477 -0.0957 -0.17523 -0.09622 -0.17593 C -0.09882 -0.18033 -0.1013 -0.18473 -0.10377 -0.18935 C -0.10442 -0.19051 -0.10468 -0.19213 -0.10533 -0.19329 C -0.10599 -0.19445 -0.1069 -0.19491 -0.10755 -0.19607 C -0.11028 -0.20116 -0.10807 -0.19838 -0.11028 -0.20278 C -0.11106 -0.20463 -0.11211 -0.20602 -0.11289 -0.20764 C -0.11328 -0.20857 -0.11367 -0.20949 -0.11406 -0.21042 C -0.11471 -0.21204 -0.11549 -0.21366 -0.11614 -0.21528 C -0.12109 -0.22917 -0.11432 -0.21343 -0.11992 -0.22593 C -0.12161 -0.23496 -0.11888 -0.22153 -0.12213 -0.23172 C -0.12239 -0.23287 -0.12226 -0.23449 -0.12265 -0.23542 C -0.12356 -0.23773 -0.12474 -0.23935 -0.12591 -0.24121 L -0.12591 -0.24121 C -0.12604 -0.24167 -0.12877 -0.24815 -0.12968 -0.24885 C -0.13437 -0.25301 -0.13125 -0.24792 -0.13281 -0.2507 L -0.13281 -0.2507 " pathEditMode="relative" ptsTypes="AAAAAAAAAAAAAAAAAAAAAAAAAAAAAAAAAAA">
                                      <p:cBhvr>
                                        <p:cTn id="50" dur="500" fill="hold"/>
                                        <p:tgtEl>
                                          <p:spTgt spid="111"/>
                                        </p:tgtEl>
                                        <p:attrNameLst>
                                          <p:attrName>ppt_x</p:attrName>
                                          <p:attrName>ppt_y</p:attrName>
                                        </p:attrNameLst>
                                      </p:cBhvr>
                                    </p:animMotion>
                                  </p:childTnLst>
                                </p:cTn>
                              </p:par>
                              <p:par>
                                <p:cTn id="51" presetID="0" presetClass="path" presetSubtype="0" accel="50000" decel="50000" fill="hold" grpId="0" nodeType="withEffect">
                                  <p:stCondLst>
                                    <p:cond delay="0"/>
                                  </p:stCondLst>
                                  <p:childTnLst>
                                    <p:animMotion origin="layout" path="M 0.00105 0.00069 L -0.14036 -0.26019 " pathEditMode="relative" ptsTypes="AA">
                                      <p:cBhvr>
                                        <p:cTn id="52" dur="500" fill="hold"/>
                                        <p:tgtEl>
                                          <p:spTgt spid="146"/>
                                        </p:tgtEl>
                                        <p:attrNameLst>
                                          <p:attrName>ppt_x</p:attrName>
                                          <p:attrName>ppt_y</p:attrName>
                                        </p:attrNameLst>
                                      </p:cBhvr>
                                    </p:animMotion>
                                  </p:childTnLst>
                                </p:cTn>
                              </p:par>
                              <p:par>
                                <p:cTn id="53" presetID="0" presetClass="path" presetSubtype="0" accel="50000" decel="50000" fill="hold" grpId="0" nodeType="withEffect">
                                  <p:stCondLst>
                                    <p:cond delay="0"/>
                                  </p:stCondLst>
                                  <p:childTnLst>
                                    <p:animMotion origin="layout" path="M -0.00065 -0.00023 L -0.02708 -0.47685 " pathEditMode="relative" ptsTypes="AA">
                                      <p:cBhvr>
                                        <p:cTn id="54" dur="500" fill="hold"/>
                                        <p:tgtEl>
                                          <p:spTgt spid="91"/>
                                        </p:tgtEl>
                                        <p:attrNameLst>
                                          <p:attrName>ppt_x</p:attrName>
                                          <p:attrName>ppt_y</p:attrName>
                                        </p:attrNameLst>
                                      </p:cBhvr>
                                    </p:animMotion>
                                  </p:childTnLst>
                                </p:cTn>
                              </p:par>
                              <p:par>
                                <p:cTn id="55" presetID="0" presetClass="path" presetSubtype="0" accel="50000" decel="50000" fill="hold" grpId="0" nodeType="withEffect">
                                  <p:stCondLst>
                                    <p:cond delay="0"/>
                                  </p:stCondLst>
                                  <p:childTnLst>
                                    <p:animMotion origin="layout" path="M -0.00013 -0.00324 L -0.03359 -0.47338 " pathEditMode="relative" ptsTypes="AA">
                                      <p:cBhvr>
                                        <p:cTn id="56" dur="500" fill="hold"/>
                                        <p:tgtEl>
                                          <p:spTgt spid="116"/>
                                        </p:tgtEl>
                                        <p:attrNameLst>
                                          <p:attrName>ppt_x</p:attrName>
                                          <p:attrName>ppt_y</p:attrName>
                                        </p:attrNameLst>
                                      </p:cBhvr>
                                    </p:animMotion>
                                  </p:childTnLst>
                                </p:cTn>
                              </p:par>
                              <p:par>
                                <p:cTn id="57" presetID="0" presetClass="path" presetSubtype="0" accel="50000" decel="50000" fill="hold" grpId="0" nodeType="withEffect">
                                  <p:stCondLst>
                                    <p:cond delay="0"/>
                                  </p:stCondLst>
                                  <p:childTnLst>
                                    <p:animMotion origin="layout" path="M -0.00078 0.00139 L -0.13307 -0.47523 " pathEditMode="relative" ptsTypes="AA">
                                      <p:cBhvr>
                                        <p:cTn id="58" dur="500" fill="hold"/>
                                        <p:tgtEl>
                                          <p:spTgt spid="145"/>
                                        </p:tgtEl>
                                        <p:attrNameLst>
                                          <p:attrName>ppt_x</p:attrName>
                                          <p:attrName>ppt_y</p:attrName>
                                        </p:attrNameLst>
                                      </p:cBhvr>
                                    </p:animMotion>
                                  </p:childTnLst>
                                </p:cTn>
                              </p:par>
                              <p:par>
                                <p:cTn id="59" presetID="0" presetClass="path" presetSubtype="0" accel="50000" decel="50000" fill="hold" grpId="0" nodeType="withEffect">
                                  <p:stCondLst>
                                    <p:cond delay="0"/>
                                  </p:stCondLst>
                                  <p:childTnLst>
                                    <p:animMotion origin="layout" path="M 0.00091 -0.00069 L -0.13997 -0.47361 " pathEditMode="relative" ptsTypes="AA">
                                      <p:cBhvr>
                                        <p:cTn id="60" dur="500" fill="hold"/>
                                        <p:tgtEl>
                                          <p:spTgt spid="150"/>
                                        </p:tgtEl>
                                        <p:attrNameLst>
                                          <p:attrName>ppt_x</p:attrName>
                                          <p:attrName>ppt_y</p:attrName>
                                        </p:attrNameLst>
                                      </p:cBhvr>
                                    </p:animMotion>
                                  </p:childTnLst>
                                </p:cTn>
                              </p:par>
                              <p:par>
                                <p:cTn id="61" presetID="0" presetClass="path" presetSubtype="0" accel="50000" decel="50000" fill="hold" grpId="0" nodeType="withEffect">
                                  <p:stCondLst>
                                    <p:cond delay="0"/>
                                  </p:stCondLst>
                                  <p:childTnLst>
                                    <p:animMotion origin="layout" path="M -0.00065 -0.00047 L -0.26341 -0.25741 " pathEditMode="relative" ptsTypes="AA">
                                      <p:cBhvr>
                                        <p:cTn id="62" dur="500" fill="hold"/>
                                        <p:tgtEl>
                                          <p:spTgt spid="113"/>
                                        </p:tgtEl>
                                        <p:attrNameLst>
                                          <p:attrName>ppt_x</p:attrName>
                                          <p:attrName>ppt_y</p:attrName>
                                        </p:attrNameLst>
                                      </p:cBhvr>
                                    </p:animMotion>
                                  </p:childTnLst>
                                </p:cTn>
                              </p:par>
                              <p:par>
                                <p:cTn id="63" presetID="0" presetClass="path" presetSubtype="0" accel="50000" decel="50000" fill="hold" grpId="0" nodeType="withEffect">
                                  <p:stCondLst>
                                    <p:cond delay="0"/>
                                  </p:stCondLst>
                                  <p:childTnLst>
                                    <p:animMotion origin="layout" path="M 0.00026 0.00139 L -0.27005 -0.25857 " pathEditMode="relative" ptsTypes="AA">
                                      <p:cBhvr>
                                        <p:cTn id="64" dur="500" fill="hold"/>
                                        <p:tgtEl>
                                          <p:spTgt spid="153"/>
                                        </p:tgtEl>
                                        <p:attrNameLst>
                                          <p:attrName>ppt_x</p:attrName>
                                          <p:attrName>ppt_y</p:attrName>
                                        </p:attrNameLst>
                                      </p:cBhvr>
                                    </p:animMotion>
                                  </p:childTnLst>
                                </p:cTn>
                              </p:par>
                              <p:par>
                                <p:cTn id="65" presetID="0" presetClass="path" presetSubtype="0" accel="50000" decel="50000" fill="hold" grpId="0" nodeType="withEffect">
                                  <p:stCondLst>
                                    <p:cond delay="0"/>
                                  </p:stCondLst>
                                  <p:childTnLst>
                                    <p:animMotion origin="layout" path="M 0.00013 -3.7037E-7 L -0.275 -0.26088 " pathEditMode="relative" ptsTypes="AA">
                                      <p:cBhvr>
                                        <p:cTn id="66" dur="500" fill="hold"/>
                                        <p:tgtEl>
                                          <p:spTgt spid="156"/>
                                        </p:tgtEl>
                                        <p:attrNameLst>
                                          <p:attrName>ppt_x</p:attrName>
                                          <p:attrName>ppt_y</p:attrName>
                                        </p:attrNameLst>
                                      </p:cBhvr>
                                    </p:animMotion>
                                  </p:childTnLst>
                                </p:cTn>
                              </p:par>
                              <p:par>
                                <p:cTn id="67" presetID="0" presetClass="path" presetSubtype="0" accel="50000" decel="50000" fill="hold" grpId="0" nodeType="withEffect">
                                  <p:stCondLst>
                                    <p:cond delay="0"/>
                                  </p:stCondLst>
                                  <p:childTnLst>
                                    <p:animMotion origin="layout" path="M -0.00013 -0.00139 L -0.25977 -0.05602 " pathEditMode="relative" ptsTypes="AA">
                                      <p:cBhvr>
                                        <p:cTn id="68" dur="500" fill="hold"/>
                                        <p:tgtEl>
                                          <p:spTgt spid="112"/>
                                        </p:tgtEl>
                                        <p:attrNameLst>
                                          <p:attrName>ppt_x</p:attrName>
                                          <p:attrName>ppt_y</p:attrName>
                                        </p:attrNameLst>
                                      </p:cBhvr>
                                    </p:animMotion>
                                  </p:childTnLst>
                                </p:cTn>
                              </p:par>
                              <p:par>
                                <p:cTn id="69" presetID="0" presetClass="path" presetSubtype="0" accel="50000" decel="50000" fill="hold" grpId="0" nodeType="withEffect">
                                  <p:stCondLst>
                                    <p:cond delay="0"/>
                                  </p:stCondLst>
                                  <p:childTnLst>
                                    <p:animMotion origin="layout" path="M 0.00039 -0.00162 L -0.26667 -0.0581 " pathEditMode="relative" ptsTypes="AA">
                                      <p:cBhvr>
                                        <p:cTn id="70" dur="500" fill="hold"/>
                                        <p:tgtEl>
                                          <p:spTgt spid="147"/>
                                        </p:tgtEl>
                                        <p:attrNameLst>
                                          <p:attrName>ppt_x</p:attrName>
                                          <p:attrName>ppt_y</p:attrName>
                                        </p:attrNameLst>
                                      </p:cBhvr>
                                    </p:animMotion>
                                  </p:childTnLst>
                                </p:cTn>
                              </p:par>
                              <p:par>
                                <p:cTn id="71" presetID="0" presetClass="path" presetSubtype="0" accel="50000" decel="50000" fill="hold" grpId="0" nodeType="withEffect">
                                  <p:stCondLst>
                                    <p:cond delay="0"/>
                                  </p:stCondLst>
                                  <p:childTnLst>
                                    <p:animMotion origin="layout" path="M 0.00053 -0.00093 L -0.36849 -0.2581 " pathEditMode="relative" ptsTypes="AA">
                                      <p:cBhvr>
                                        <p:cTn id="72" dur="500" fill="hold"/>
                                        <p:tgtEl>
                                          <p:spTgt spid="119"/>
                                        </p:tgtEl>
                                        <p:attrNameLst>
                                          <p:attrName>ppt_x</p:attrName>
                                          <p:attrName>ppt_y</p:attrName>
                                        </p:attrNameLst>
                                      </p:cBhvr>
                                    </p:animMotion>
                                  </p:childTnLst>
                                </p:cTn>
                              </p:par>
                              <p:par>
                                <p:cTn id="73" presetID="0" presetClass="path" presetSubtype="0" accel="50000" decel="50000" fill="hold" grpId="0" nodeType="withEffect">
                                  <p:stCondLst>
                                    <p:cond delay="0"/>
                                  </p:stCondLst>
                                  <p:childTnLst>
                                    <p:animMotion origin="layout" path="M 0.00052 0.00162 L -0.37448 -0.25926 " pathEditMode="relative" ptsTypes="AA">
                                      <p:cBhvr>
                                        <p:cTn id="74" dur="500" fill="hold"/>
                                        <p:tgtEl>
                                          <p:spTgt spid="148"/>
                                        </p:tgtEl>
                                        <p:attrNameLst>
                                          <p:attrName>ppt_x</p:attrName>
                                          <p:attrName>ppt_y</p:attrName>
                                        </p:attrNameLst>
                                      </p:cBhvr>
                                    </p:animMotion>
                                  </p:childTnLst>
                                </p:cTn>
                              </p:par>
                              <p:par>
                                <p:cTn id="75" presetID="0" presetClass="path" presetSubtype="0" accel="50000" decel="50000" fill="hold" grpId="0" nodeType="withEffect">
                                  <p:stCondLst>
                                    <p:cond delay="0"/>
                                  </p:stCondLst>
                                  <p:childTnLst>
                                    <p:animMotion origin="layout" path="M 0.00026 -0.00139 L -0.38008 -0.26134 " pathEditMode="relative" ptsTypes="AA">
                                      <p:cBhvr>
                                        <p:cTn id="76" dur="500" fill="hold"/>
                                        <p:tgtEl>
                                          <p:spTgt spid="159"/>
                                        </p:tgtEl>
                                        <p:attrNameLst>
                                          <p:attrName>ppt_x</p:attrName>
                                          <p:attrName>ppt_y</p:attrName>
                                        </p:attrNameLst>
                                      </p:cBhvr>
                                    </p:animMotion>
                                  </p:childTnLst>
                                </p:cTn>
                              </p:par>
                              <p:par>
                                <p:cTn id="77" presetID="0" presetClass="path" presetSubtype="0" accel="50000" decel="50000" fill="hold" grpId="0" nodeType="withEffect">
                                  <p:stCondLst>
                                    <p:cond delay="0"/>
                                  </p:stCondLst>
                                  <p:childTnLst>
                                    <p:animMotion origin="layout" path="M -2.29167E-6 0.00046 L -0.26002 -0.47153 " pathEditMode="relative" ptsTypes="AA">
                                      <p:cBhvr>
                                        <p:cTn id="78" dur="500" fill="hold"/>
                                        <p:tgtEl>
                                          <p:spTgt spid="155"/>
                                        </p:tgtEl>
                                        <p:attrNameLst>
                                          <p:attrName>ppt_x</p:attrName>
                                          <p:attrName>ppt_y</p:attrName>
                                        </p:attrNameLst>
                                      </p:cBhvr>
                                    </p:animMotion>
                                  </p:childTnLst>
                                </p:cTn>
                              </p:par>
                              <p:par>
                                <p:cTn id="79" presetID="0" presetClass="path" presetSubtype="0" accel="50000" decel="50000" fill="hold" grpId="0" nodeType="withEffect">
                                  <p:stCondLst>
                                    <p:cond delay="0"/>
                                  </p:stCondLst>
                                  <p:childTnLst>
                                    <p:animMotion origin="layout" path="M 0.00091 -0.00046 L -0.26406 -0.47245 " pathEditMode="relative" ptsTypes="AA">
                                      <p:cBhvr>
                                        <p:cTn id="80" dur="500" fill="hold"/>
                                        <p:tgtEl>
                                          <p:spTgt spid="158"/>
                                        </p:tgtEl>
                                        <p:attrNameLst>
                                          <p:attrName>ppt_x</p:attrName>
                                          <p:attrName>ppt_y</p:attrName>
                                        </p:attrNameLst>
                                      </p:cBhvr>
                                    </p:animMotion>
                                  </p:childTnLst>
                                </p:cTn>
                              </p:par>
                              <p:par>
                                <p:cTn id="81" presetID="0" presetClass="path" presetSubtype="0" accel="50000" decel="50000" fill="hold" grpId="0" nodeType="withEffect">
                                  <p:stCondLst>
                                    <p:cond delay="0"/>
                                  </p:stCondLst>
                                  <p:childTnLst>
                                    <p:animMotion origin="layout" path="M -0.00104 0.00139 L -0.36523 -0.47523 " pathEditMode="relative" ptsTypes="AA">
                                      <p:cBhvr>
                                        <p:cTn id="82" dur="500" fill="hold"/>
                                        <p:tgtEl>
                                          <p:spTgt spid="114"/>
                                        </p:tgtEl>
                                        <p:attrNameLst>
                                          <p:attrName>ppt_x</p:attrName>
                                          <p:attrName>ppt_y</p:attrName>
                                        </p:attrNameLst>
                                      </p:cBhvr>
                                    </p:animMotion>
                                  </p:childTnLst>
                                </p:cTn>
                              </p:par>
                              <p:par>
                                <p:cTn id="83" presetID="0" presetClass="path" presetSubtype="0" accel="50000" decel="50000" fill="hold" grpId="0" nodeType="withEffect">
                                  <p:stCondLst>
                                    <p:cond delay="0"/>
                                  </p:stCondLst>
                                  <p:childTnLst>
                                    <p:animMotion origin="layout" path="M -0.00026 0.00092 L -0.37252 -0.46898 " pathEditMode="relative" ptsTypes="AA">
                                      <p:cBhvr>
                                        <p:cTn id="84" dur="500" fill="hold"/>
                                        <p:tgtEl>
                                          <p:spTgt spid="120"/>
                                        </p:tgtEl>
                                        <p:attrNameLst>
                                          <p:attrName>ppt_x</p:attrName>
                                          <p:attrName>ppt_y</p:attrName>
                                        </p:attrNameLst>
                                      </p:cBhvr>
                                    </p:animMotion>
                                  </p:childTnLst>
                                </p:cTn>
                              </p:par>
                              <p:par>
                                <p:cTn id="85" presetID="0" presetClass="path" presetSubtype="0" accel="50000" decel="50000" fill="hold" grpId="0" nodeType="withEffect">
                                  <p:stCondLst>
                                    <p:cond delay="0"/>
                                  </p:stCondLst>
                                  <p:childTnLst>
                                    <p:animMotion origin="layout" path="M 0.00026 0.00139 L -0.37904 -0.46759 " pathEditMode="relative" ptsTypes="AA">
                                      <p:cBhvr>
                                        <p:cTn id="86" dur="500" fill="hold"/>
                                        <p:tgtEl>
                                          <p:spTgt spid="149"/>
                                        </p:tgtEl>
                                        <p:attrNameLst>
                                          <p:attrName>ppt_x</p:attrName>
                                          <p:attrName>ppt_y</p:attrName>
                                        </p:attrNameLst>
                                      </p:cBhvr>
                                    </p:animMotion>
                                  </p:childTnLst>
                                </p:cTn>
                              </p:par>
                              <p:par>
                                <p:cTn id="87" presetID="0" presetClass="path" presetSubtype="0" accel="50000" decel="50000" fill="hold" grpId="0" nodeType="withEffect">
                                  <p:stCondLst>
                                    <p:cond delay="0"/>
                                  </p:stCondLst>
                                  <p:childTnLst>
                                    <p:animMotion origin="layout" path="M -0.00039 0.00139 L -0.3888 -0.47338 " pathEditMode="relative" ptsTypes="AA">
                                      <p:cBhvr>
                                        <p:cTn id="88" dur="500" fill="hold"/>
                                        <p:tgtEl>
                                          <p:spTgt spid="154"/>
                                        </p:tgtEl>
                                        <p:attrNameLst>
                                          <p:attrName>ppt_x</p:attrName>
                                          <p:attrName>ppt_y</p:attrName>
                                        </p:attrNameLst>
                                      </p:cBhvr>
                                    </p:animMotion>
                                  </p:childTnLst>
                                </p:cTn>
                              </p:par>
                              <p:par>
                                <p:cTn id="89" presetID="0" presetClass="path" presetSubtype="0" accel="50000" decel="50000" fill="hold" grpId="0" nodeType="withEffect">
                                  <p:stCondLst>
                                    <p:cond delay="0"/>
                                  </p:stCondLst>
                                  <p:childTnLst>
                                    <p:animMotion origin="layout" path="M 0.00065 0.00046 L -0.40078 -0.46944 " pathEditMode="relative" ptsTypes="AA">
                                      <p:cBhvr>
                                        <p:cTn id="90" dur="500" fill="hold"/>
                                        <p:tgtEl>
                                          <p:spTgt spid="160"/>
                                        </p:tgtEl>
                                        <p:attrNameLst>
                                          <p:attrName>ppt_x</p:attrName>
                                          <p:attrName>ppt_y</p:attrName>
                                        </p:attrNameLst>
                                      </p:cBhvr>
                                    </p:animMotion>
                                  </p:childTnLst>
                                </p:cTn>
                              </p:par>
                              <p:par>
                                <p:cTn id="91" presetID="0" presetClass="path" presetSubtype="0" accel="50000" decel="50000" fill="hold" grpId="0" nodeType="withEffect">
                                  <p:stCondLst>
                                    <p:cond delay="0"/>
                                  </p:stCondLst>
                                  <p:childTnLst>
                                    <p:animMotion origin="layout" path="M -0.00026 -0.00046 L -0.39206 -0.46759 " pathEditMode="relative" ptsTypes="AA">
                                      <p:cBhvr>
                                        <p:cTn id="92" dur="500" fill="hold"/>
                                        <p:tgtEl>
                                          <p:spTgt spid="15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111" grpId="0" animBg="1"/>
      <p:bldP spid="112" grpId="0" animBg="1"/>
      <p:bldP spid="113" grpId="0" animBg="1"/>
      <p:bldP spid="114" grpId="0" animBg="1"/>
      <p:bldP spid="116" grpId="0" animBg="1"/>
      <p:bldP spid="117" grpId="0" animBg="1"/>
      <p:bldP spid="118" grpId="0" animBg="1"/>
      <p:bldP spid="119" grpId="0" animBg="1"/>
      <p:bldP spid="120"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3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6B202-A89D-4135-930C-4FC3FE650B1A}"/>
              </a:ext>
            </a:extLst>
          </p:cNvPr>
          <p:cNvSpPr>
            <a:spLocks noGrp="1"/>
          </p:cNvSpPr>
          <p:nvPr>
            <p:ph type="title"/>
          </p:nvPr>
        </p:nvSpPr>
        <p:spPr/>
        <p:txBody>
          <a:bodyPr/>
          <a:lstStyle/>
          <a:p>
            <a:r>
              <a:rPr lang="en-SG" dirty="0"/>
              <a:t>Query-based Debugging</a:t>
            </a:r>
          </a:p>
        </p:txBody>
      </p:sp>
      <p:sp>
        <p:nvSpPr>
          <p:cNvPr id="4" name="Slide Number Placeholder 3">
            <a:extLst>
              <a:ext uri="{FF2B5EF4-FFF2-40B4-BE49-F238E27FC236}">
                <a16:creationId xmlns:a16="http://schemas.microsoft.com/office/drawing/2014/main" id="{90E05FDC-7408-4EF6-85FF-8B3C7C19D7D2}"/>
              </a:ext>
            </a:extLst>
          </p:cNvPr>
          <p:cNvSpPr>
            <a:spLocks noGrp="1"/>
          </p:cNvSpPr>
          <p:nvPr>
            <p:ph type="sldNum" sz="quarter" idx="12"/>
          </p:nvPr>
        </p:nvSpPr>
        <p:spPr/>
        <p:txBody>
          <a:bodyPr/>
          <a:lstStyle/>
          <a:p>
            <a:fld id="{B2DC25EE-239B-4C5F-AAD1-255A7D5F1EE2}" type="slidenum">
              <a:rPr lang="en-US" smtClean="0"/>
              <a:t>15</a:t>
            </a:fld>
            <a:endParaRPr lang="en-US"/>
          </a:p>
        </p:txBody>
      </p:sp>
      <p:grpSp>
        <p:nvGrpSpPr>
          <p:cNvPr id="16" name="Group 15">
            <a:extLst>
              <a:ext uri="{FF2B5EF4-FFF2-40B4-BE49-F238E27FC236}">
                <a16:creationId xmlns:a16="http://schemas.microsoft.com/office/drawing/2014/main" id="{8986A76C-0B90-44CE-8CE9-4AFFD4ED65CB}"/>
              </a:ext>
            </a:extLst>
          </p:cNvPr>
          <p:cNvGrpSpPr/>
          <p:nvPr/>
        </p:nvGrpSpPr>
        <p:grpSpPr>
          <a:xfrm>
            <a:off x="571567" y="3098041"/>
            <a:ext cx="3413580" cy="3096885"/>
            <a:chOff x="3089578" y="1720759"/>
            <a:chExt cx="5697517" cy="5140624"/>
          </a:xfrm>
        </p:grpSpPr>
        <p:sp>
          <p:nvSpPr>
            <p:cNvPr id="86" name="TextBox 85">
              <a:extLst>
                <a:ext uri="{FF2B5EF4-FFF2-40B4-BE49-F238E27FC236}">
                  <a16:creationId xmlns:a16="http://schemas.microsoft.com/office/drawing/2014/main" id="{C64A0D28-515C-4263-9B2A-1FEBB0086D8E}"/>
                </a:ext>
              </a:extLst>
            </p:cNvPr>
            <p:cNvSpPr txBox="1"/>
            <p:nvPr/>
          </p:nvSpPr>
          <p:spPr>
            <a:xfrm>
              <a:off x="3342092" y="6169579"/>
              <a:ext cx="539283" cy="689699"/>
            </a:xfrm>
            <a:prstGeom prst="rect">
              <a:avLst/>
            </a:prstGeom>
            <a:noFill/>
          </p:spPr>
          <p:txBody>
            <a:bodyPr wrap="square" rtlCol="0">
              <a:spAutoFit/>
            </a:bodyPr>
            <a:lstStyle/>
            <a:p>
              <a:r>
                <a:rPr lang="en-SG" sz="1050" dirty="0"/>
                <a:t>H1</a:t>
              </a:r>
            </a:p>
          </p:txBody>
        </p:sp>
        <p:sp>
          <p:nvSpPr>
            <p:cNvPr id="92" name="TextBox 91">
              <a:extLst>
                <a:ext uri="{FF2B5EF4-FFF2-40B4-BE49-F238E27FC236}">
                  <a16:creationId xmlns:a16="http://schemas.microsoft.com/office/drawing/2014/main" id="{A49DCF12-5537-46BA-BFB0-23E6A4B4E57A}"/>
                </a:ext>
              </a:extLst>
            </p:cNvPr>
            <p:cNvSpPr txBox="1"/>
            <p:nvPr/>
          </p:nvSpPr>
          <p:spPr>
            <a:xfrm>
              <a:off x="3981863" y="6169577"/>
              <a:ext cx="539283" cy="689699"/>
            </a:xfrm>
            <a:prstGeom prst="rect">
              <a:avLst/>
            </a:prstGeom>
            <a:noFill/>
          </p:spPr>
          <p:txBody>
            <a:bodyPr wrap="square" rtlCol="0">
              <a:spAutoFit/>
            </a:bodyPr>
            <a:lstStyle/>
            <a:p>
              <a:r>
                <a:rPr lang="en-SG" sz="1050" dirty="0"/>
                <a:t>H2</a:t>
              </a:r>
            </a:p>
          </p:txBody>
        </p:sp>
        <p:sp>
          <p:nvSpPr>
            <p:cNvPr id="93" name="TextBox 92">
              <a:extLst>
                <a:ext uri="{FF2B5EF4-FFF2-40B4-BE49-F238E27FC236}">
                  <a16:creationId xmlns:a16="http://schemas.microsoft.com/office/drawing/2014/main" id="{5EC2F1A3-A8A8-4958-A9CA-8DD5B1710F6C}"/>
                </a:ext>
              </a:extLst>
            </p:cNvPr>
            <p:cNvSpPr txBox="1"/>
            <p:nvPr/>
          </p:nvSpPr>
          <p:spPr>
            <a:xfrm>
              <a:off x="4656256" y="6166236"/>
              <a:ext cx="539283" cy="689699"/>
            </a:xfrm>
            <a:prstGeom prst="rect">
              <a:avLst/>
            </a:prstGeom>
            <a:noFill/>
          </p:spPr>
          <p:txBody>
            <a:bodyPr wrap="square" rtlCol="0">
              <a:spAutoFit/>
            </a:bodyPr>
            <a:lstStyle/>
            <a:p>
              <a:r>
                <a:rPr lang="en-SG" sz="1050" dirty="0"/>
                <a:t>H3</a:t>
              </a:r>
            </a:p>
          </p:txBody>
        </p:sp>
        <p:sp>
          <p:nvSpPr>
            <p:cNvPr id="94" name="TextBox 93">
              <a:extLst>
                <a:ext uri="{FF2B5EF4-FFF2-40B4-BE49-F238E27FC236}">
                  <a16:creationId xmlns:a16="http://schemas.microsoft.com/office/drawing/2014/main" id="{7EBE0AAA-4E8B-49BE-8ED2-7B60F2CD21B1}"/>
                </a:ext>
              </a:extLst>
            </p:cNvPr>
            <p:cNvSpPr txBox="1"/>
            <p:nvPr/>
          </p:nvSpPr>
          <p:spPr>
            <a:xfrm>
              <a:off x="6229366" y="6166236"/>
              <a:ext cx="513127" cy="689699"/>
            </a:xfrm>
            <a:prstGeom prst="rect">
              <a:avLst/>
            </a:prstGeom>
            <a:noFill/>
          </p:spPr>
          <p:txBody>
            <a:bodyPr wrap="square" rtlCol="0">
              <a:spAutoFit/>
            </a:bodyPr>
            <a:lstStyle/>
            <a:p>
              <a:r>
                <a:rPr lang="en-SG" sz="1050" dirty="0"/>
                <a:t>H5</a:t>
              </a:r>
            </a:p>
          </p:txBody>
        </p:sp>
        <p:sp>
          <p:nvSpPr>
            <p:cNvPr id="95" name="TextBox 94">
              <a:extLst>
                <a:ext uri="{FF2B5EF4-FFF2-40B4-BE49-F238E27FC236}">
                  <a16:creationId xmlns:a16="http://schemas.microsoft.com/office/drawing/2014/main" id="{77798A57-CEBF-46A7-9B4F-46CBEFB6AB9A}"/>
                </a:ext>
              </a:extLst>
            </p:cNvPr>
            <p:cNvSpPr txBox="1"/>
            <p:nvPr/>
          </p:nvSpPr>
          <p:spPr>
            <a:xfrm>
              <a:off x="5284318" y="6171684"/>
              <a:ext cx="539283" cy="689699"/>
            </a:xfrm>
            <a:prstGeom prst="rect">
              <a:avLst/>
            </a:prstGeom>
            <a:noFill/>
          </p:spPr>
          <p:txBody>
            <a:bodyPr wrap="square" rtlCol="0">
              <a:spAutoFit/>
            </a:bodyPr>
            <a:lstStyle/>
            <a:p>
              <a:r>
                <a:rPr lang="en-SG" sz="1050" dirty="0"/>
                <a:t>H4</a:t>
              </a:r>
            </a:p>
          </p:txBody>
        </p:sp>
        <p:sp>
          <p:nvSpPr>
            <p:cNvPr id="96" name="TextBox 95">
              <a:extLst>
                <a:ext uri="{FF2B5EF4-FFF2-40B4-BE49-F238E27FC236}">
                  <a16:creationId xmlns:a16="http://schemas.microsoft.com/office/drawing/2014/main" id="{C1BDEA92-FD0A-4CED-B2AA-8F16D4545912}"/>
                </a:ext>
              </a:extLst>
            </p:cNvPr>
            <p:cNvSpPr txBox="1"/>
            <p:nvPr/>
          </p:nvSpPr>
          <p:spPr>
            <a:xfrm>
              <a:off x="6885543" y="6166234"/>
              <a:ext cx="539283" cy="689699"/>
            </a:xfrm>
            <a:prstGeom prst="rect">
              <a:avLst/>
            </a:prstGeom>
            <a:noFill/>
          </p:spPr>
          <p:txBody>
            <a:bodyPr wrap="square" rtlCol="0">
              <a:spAutoFit/>
            </a:bodyPr>
            <a:lstStyle/>
            <a:p>
              <a:r>
                <a:rPr lang="en-SG" sz="1050" dirty="0"/>
                <a:t>H6</a:t>
              </a:r>
            </a:p>
          </p:txBody>
        </p:sp>
        <p:sp>
          <p:nvSpPr>
            <p:cNvPr id="97" name="TextBox 96">
              <a:extLst>
                <a:ext uri="{FF2B5EF4-FFF2-40B4-BE49-F238E27FC236}">
                  <a16:creationId xmlns:a16="http://schemas.microsoft.com/office/drawing/2014/main" id="{E119C08F-EED5-4BB2-82E2-F7DEE14A0885}"/>
                </a:ext>
              </a:extLst>
            </p:cNvPr>
            <p:cNvSpPr txBox="1"/>
            <p:nvPr/>
          </p:nvSpPr>
          <p:spPr>
            <a:xfrm>
              <a:off x="7574847" y="6166234"/>
              <a:ext cx="539283" cy="689699"/>
            </a:xfrm>
            <a:prstGeom prst="rect">
              <a:avLst/>
            </a:prstGeom>
            <a:noFill/>
          </p:spPr>
          <p:txBody>
            <a:bodyPr wrap="square" rtlCol="0">
              <a:spAutoFit/>
            </a:bodyPr>
            <a:lstStyle/>
            <a:p>
              <a:r>
                <a:rPr lang="en-SG" sz="1050" dirty="0"/>
                <a:t>H7</a:t>
              </a:r>
            </a:p>
          </p:txBody>
        </p:sp>
        <p:sp>
          <p:nvSpPr>
            <p:cNvPr id="98" name="TextBox 97">
              <a:extLst>
                <a:ext uri="{FF2B5EF4-FFF2-40B4-BE49-F238E27FC236}">
                  <a16:creationId xmlns:a16="http://schemas.microsoft.com/office/drawing/2014/main" id="{6B9C7DF3-61D5-4561-B2F2-024D482A0E8D}"/>
                </a:ext>
              </a:extLst>
            </p:cNvPr>
            <p:cNvSpPr txBox="1"/>
            <p:nvPr/>
          </p:nvSpPr>
          <p:spPr>
            <a:xfrm>
              <a:off x="8209233" y="6166234"/>
              <a:ext cx="539283" cy="689699"/>
            </a:xfrm>
            <a:prstGeom prst="rect">
              <a:avLst/>
            </a:prstGeom>
            <a:noFill/>
          </p:spPr>
          <p:txBody>
            <a:bodyPr wrap="square" rtlCol="0">
              <a:spAutoFit/>
            </a:bodyPr>
            <a:lstStyle/>
            <a:p>
              <a:r>
                <a:rPr lang="en-SG" sz="1050" dirty="0"/>
                <a:t>H8</a:t>
              </a:r>
            </a:p>
          </p:txBody>
        </p:sp>
        <p:grpSp>
          <p:nvGrpSpPr>
            <p:cNvPr id="3" name="Group 2">
              <a:extLst>
                <a:ext uri="{FF2B5EF4-FFF2-40B4-BE49-F238E27FC236}">
                  <a16:creationId xmlns:a16="http://schemas.microsoft.com/office/drawing/2014/main" id="{6A70D80D-D4E1-49F7-9E1C-ED85A6DCDA31}"/>
                </a:ext>
              </a:extLst>
            </p:cNvPr>
            <p:cNvGrpSpPr/>
            <p:nvPr/>
          </p:nvGrpSpPr>
          <p:grpSpPr>
            <a:xfrm>
              <a:off x="3089578" y="1720759"/>
              <a:ext cx="5697517" cy="4549747"/>
              <a:chOff x="3089578" y="1720759"/>
              <a:chExt cx="5697517" cy="4549747"/>
            </a:xfrm>
          </p:grpSpPr>
          <p:cxnSp>
            <p:nvCxnSpPr>
              <p:cNvPr id="80" name="Straight Connector 79">
                <a:extLst>
                  <a:ext uri="{FF2B5EF4-FFF2-40B4-BE49-F238E27FC236}">
                    <a16:creationId xmlns:a16="http://schemas.microsoft.com/office/drawing/2014/main" id="{EBE7F5AF-B498-40E1-B2D3-1FE4CBFFCFFD}"/>
                  </a:ext>
                </a:extLst>
              </p:cNvPr>
              <p:cNvCxnSpPr>
                <a:cxnSpLocks/>
              </p:cNvCxnSpPr>
              <p:nvPr/>
            </p:nvCxnSpPr>
            <p:spPr>
              <a:xfrm flipH="1">
                <a:off x="3571692"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52" name="Straight Connector 51">
                <a:extLst>
                  <a:ext uri="{FF2B5EF4-FFF2-40B4-BE49-F238E27FC236}">
                    <a16:creationId xmlns:a16="http://schemas.microsoft.com/office/drawing/2014/main" id="{5CDF0C82-01FE-4912-A48F-BA8B21E9B0F5}"/>
                  </a:ext>
                </a:extLst>
              </p:cNvPr>
              <p:cNvCxnSpPr>
                <a:cxnSpLocks/>
              </p:cNvCxnSpPr>
              <p:nvPr/>
            </p:nvCxnSpPr>
            <p:spPr>
              <a:xfrm flipH="1">
                <a:off x="6764253" y="3537985"/>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81981FEC-58D4-4B12-ADC2-59D31198604D}"/>
                  </a:ext>
                </a:extLst>
              </p:cNvPr>
              <p:cNvCxnSpPr>
                <a:cxnSpLocks/>
              </p:cNvCxnSpPr>
              <p:nvPr/>
            </p:nvCxnSpPr>
            <p:spPr>
              <a:xfrm>
                <a:off x="3953481" y="3598565"/>
                <a:ext cx="1324407" cy="1228742"/>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a:extLst>
                  <a:ext uri="{FF2B5EF4-FFF2-40B4-BE49-F238E27FC236}">
                    <a16:creationId xmlns:a16="http://schemas.microsoft.com/office/drawing/2014/main" id="{75B8E31E-F58C-419D-9BEF-5555FC9D84E8}"/>
                  </a:ext>
                </a:extLst>
              </p:cNvPr>
              <p:cNvCxnSpPr>
                <a:cxnSpLocks/>
              </p:cNvCxnSpPr>
              <p:nvPr/>
            </p:nvCxnSpPr>
            <p:spPr>
              <a:xfrm flipH="1">
                <a:off x="3953481" y="2176120"/>
                <a:ext cx="2839286" cy="1146681"/>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889FEC15-968D-4B6A-8C1D-EB4DC1DFF5A2}"/>
                  </a:ext>
                </a:extLst>
              </p:cNvPr>
              <p:cNvCxnSpPr>
                <a:cxnSpLocks/>
              </p:cNvCxnSpPr>
              <p:nvPr/>
            </p:nvCxnSpPr>
            <p:spPr>
              <a:xfrm flipH="1">
                <a:off x="3908184" y="2131541"/>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C3747375-8486-4BF2-AA39-27E6FFEA8B27}"/>
                  </a:ext>
                </a:extLst>
              </p:cNvPr>
              <p:cNvCxnSpPr>
                <a:cxnSpLocks/>
              </p:cNvCxnSpPr>
              <p:nvPr/>
            </p:nvCxnSpPr>
            <p:spPr>
              <a:xfrm>
                <a:off x="6786287" y="2177122"/>
                <a:ext cx="1300632" cy="1145679"/>
              </a:xfrm>
              <a:prstGeom prst="line">
                <a:avLst/>
              </a:prstGeom>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550B6F51-8449-400C-BE7C-1CF7E91A3430}"/>
                  </a:ext>
                </a:extLst>
              </p:cNvPr>
              <p:cNvCxnSpPr>
                <a:cxnSpLocks/>
              </p:cNvCxnSpPr>
              <p:nvPr/>
            </p:nvCxnSpPr>
            <p:spPr>
              <a:xfrm>
                <a:off x="5254688" y="2177122"/>
                <a:ext cx="2865991" cy="1120229"/>
              </a:xfrm>
              <a:prstGeom prst="line">
                <a:avLst/>
              </a:prstGeom>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1EE4A619-CAD5-4406-9755-7257F4763229}"/>
                  </a:ext>
                </a:extLst>
              </p:cNvPr>
              <p:cNvCxnSpPr>
                <a:cxnSpLocks/>
              </p:cNvCxnSpPr>
              <p:nvPr/>
            </p:nvCxnSpPr>
            <p:spPr>
              <a:xfrm>
                <a:off x="5264834" y="2186515"/>
                <a:ext cx="1553461" cy="1166968"/>
              </a:xfrm>
              <a:prstGeom prst="line">
                <a:avLst/>
              </a:prstGeom>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D9D6B728-1DA8-4F93-A7AA-E2CDA5FB066E}"/>
                  </a:ext>
                </a:extLst>
              </p:cNvPr>
              <p:cNvCxnSpPr>
                <a:cxnSpLocks/>
              </p:cNvCxnSpPr>
              <p:nvPr/>
            </p:nvCxnSpPr>
            <p:spPr>
              <a:xfrm>
                <a:off x="6762512" y="3516091"/>
                <a:ext cx="1324407" cy="1228742"/>
              </a:xfrm>
              <a:prstGeom prst="line">
                <a:avLst/>
              </a:prstGeom>
            </p:spPr>
            <p:style>
              <a:lnRef idx="2">
                <a:schemeClr val="dk1"/>
              </a:lnRef>
              <a:fillRef idx="0">
                <a:schemeClr val="dk1"/>
              </a:fillRef>
              <a:effectRef idx="1">
                <a:schemeClr val="dk1"/>
              </a:effectRef>
              <a:fontRef idx="minor">
                <a:schemeClr val="tx1"/>
              </a:fontRef>
            </p:style>
          </p:cxnSp>
          <p:pic>
            <p:nvPicPr>
              <p:cNvPr id="5" name="Graphic 4">
                <a:extLst>
                  <a:ext uri="{FF2B5EF4-FFF2-40B4-BE49-F238E27FC236}">
                    <a16:creationId xmlns:a16="http://schemas.microsoft.com/office/drawing/2014/main" id="{FC72240D-80FB-44D6-8580-E8E2E7E4B018}"/>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4602332"/>
                <a:ext cx="1314576" cy="586563"/>
              </a:xfrm>
              <a:prstGeom prst="rect">
                <a:avLst/>
              </a:prstGeom>
            </p:spPr>
          </p:pic>
          <p:pic>
            <p:nvPicPr>
              <p:cNvPr id="6" name="Graphic 5">
                <a:extLst>
                  <a:ext uri="{FF2B5EF4-FFF2-40B4-BE49-F238E27FC236}">
                    <a16:creationId xmlns:a16="http://schemas.microsoft.com/office/drawing/2014/main" id="{4A245790-FD8A-4190-812D-33509DFECC7E}"/>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4602331"/>
                <a:ext cx="1314576" cy="586563"/>
              </a:xfrm>
              <a:prstGeom prst="rect">
                <a:avLst/>
              </a:prstGeom>
            </p:spPr>
          </p:pic>
          <p:pic>
            <p:nvPicPr>
              <p:cNvPr id="7" name="Graphic 6">
                <a:extLst>
                  <a:ext uri="{FF2B5EF4-FFF2-40B4-BE49-F238E27FC236}">
                    <a16:creationId xmlns:a16="http://schemas.microsoft.com/office/drawing/2014/main" id="{7B0FFBF2-C68B-4783-A770-1300817EC94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4575392"/>
                <a:ext cx="1314576" cy="586563"/>
              </a:xfrm>
              <a:prstGeom prst="rect">
                <a:avLst/>
              </a:prstGeom>
            </p:spPr>
          </p:pic>
          <p:pic>
            <p:nvPicPr>
              <p:cNvPr id="8" name="Graphic 7">
                <a:extLst>
                  <a:ext uri="{FF2B5EF4-FFF2-40B4-BE49-F238E27FC236}">
                    <a16:creationId xmlns:a16="http://schemas.microsoft.com/office/drawing/2014/main" id="{0081C04F-AA18-4B82-90C4-9F49C5F8C81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4563848"/>
                <a:ext cx="1314576" cy="586563"/>
              </a:xfrm>
              <a:prstGeom prst="rect">
                <a:avLst/>
              </a:prstGeom>
            </p:spPr>
          </p:pic>
          <p:pic>
            <p:nvPicPr>
              <p:cNvPr id="10" name="Graphic 9">
                <a:extLst>
                  <a:ext uri="{FF2B5EF4-FFF2-40B4-BE49-F238E27FC236}">
                    <a16:creationId xmlns:a16="http://schemas.microsoft.com/office/drawing/2014/main" id="{F2FC4EF3-E455-411E-A5D8-1C9CDFC812E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3148997"/>
                <a:ext cx="1314576" cy="586563"/>
              </a:xfrm>
              <a:prstGeom prst="rect">
                <a:avLst/>
              </a:prstGeom>
            </p:spPr>
          </p:pic>
          <p:pic>
            <p:nvPicPr>
              <p:cNvPr id="11" name="Graphic 10">
                <a:extLst>
                  <a:ext uri="{FF2B5EF4-FFF2-40B4-BE49-F238E27FC236}">
                    <a16:creationId xmlns:a16="http://schemas.microsoft.com/office/drawing/2014/main" id="{6F13A7E3-E2C6-4FB5-AECC-0FE9105EE91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3148996"/>
                <a:ext cx="1314576" cy="586563"/>
              </a:xfrm>
              <a:prstGeom prst="rect">
                <a:avLst/>
              </a:prstGeom>
            </p:spPr>
          </p:pic>
          <p:pic>
            <p:nvPicPr>
              <p:cNvPr id="12" name="Graphic 11">
                <a:extLst>
                  <a:ext uri="{FF2B5EF4-FFF2-40B4-BE49-F238E27FC236}">
                    <a16:creationId xmlns:a16="http://schemas.microsoft.com/office/drawing/2014/main" id="{B82735F5-9EE3-42FE-9997-281A0BC52FB7}"/>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3122057"/>
                <a:ext cx="1314576" cy="586563"/>
              </a:xfrm>
              <a:prstGeom prst="rect">
                <a:avLst/>
              </a:prstGeom>
            </p:spPr>
          </p:pic>
          <p:pic>
            <p:nvPicPr>
              <p:cNvPr id="13" name="Graphic 12">
                <a:extLst>
                  <a:ext uri="{FF2B5EF4-FFF2-40B4-BE49-F238E27FC236}">
                    <a16:creationId xmlns:a16="http://schemas.microsoft.com/office/drawing/2014/main" id="{ABF79E22-5E04-4304-870F-F5DAAE6D79A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3110513"/>
                <a:ext cx="1314576" cy="586563"/>
              </a:xfrm>
              <a:prstGeom prst="rect">
                <a:avLst/>
              </a:prstGeom>
            </p:spPr>
          </p:pic>
          <p:pic>
            <p:nvPicPr>
              <p:cNvPr id="14" name="Graphic 13">
                <a:extLst>
                  <a:ext uri="{FF2B5EF4-FFF2-40B4-BE49-F238E27FC236}">
                    <a16:creationId xmlns:a16="http://schemas.microsoft.com/office/drawing/2014/main" id="{122CE4D7-674E-4216-BFD7-63021E83181F}"/>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1720760"/>
                <a:ext cx="1314576" cy="586563"/>
              </a:xfrm>
              <a:prstGeom prst="rect">
                <a:avLst/>
              </a:prstGeom>
            </p:spPr>
          </p:pic>
          <p:pic>
            <p:nvPicPr>
              <p:cNvPr id="15" name="Graphic 14">
                <a:extLst>
                  <a:ext uri="{FF2B5EF4-FFF2-40B4-BE49-F238E27FC236}">
                    <a16:creationId xmlns:a16="http://schemas.microsoft.com/office/drawing/2014/main" id="{A625A0DF-207B-41F0-A199-8C3BB944199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1720759"/>
                <a:ext cx="1314576" cy="586563"/>
              </a:xfrm>
              <a:prstGeom prst="rect">
                <a:avLst/>
              </a:prstGeom>
            </p:spPr>
          </p:pic>
          <p:cxnSp>
            <p:nvCxnSpPr>
              <p:cNvPr id="17" name="Straight Connector 16">
                <a:extLst>
                  <a:ext uri="{FF2B5EF4-FFF2-40B4-BE49-F238E27FC236}">
                    <a16:creationId xmlns:a16="http://schemas.microsoft.com/office/drawing/2014/main" id="{861362D1-12C9-4C1A-9CFC-4473BA631A66}"/>
                  </a:ext>
                </a:extLst>
              </p:cNvPr>
              <p:cNvCxnSpPr>
                <a:cxnSpLocks/>
              </p:cNvCxnSpPr>
              <p:nvPr/>
            </p:nvCxnSpPr>
            <p:spPr>
              <a:xfrm flipH="1">
                <a:off x="3937000"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D7824544-8D92-4468-A095-9D6908A04847}"/>
                  </a:ext>
                </a:extLst>
              </p:cNvPr>
              <p:cNvCxnSpPr>
                <a:cxnSpLocks/>
              </p:cNvCxnSpPr>
              <p:nvPr/>
            </p:nvCxnSpPr>
            <p:spPr>
              <a:xfrm flipH="1">
                <a:off x="5249242"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24304CAD-14C3-45F0-8772-C7B00DFFC2CD}"/>
                  </a:ext>
                </a:extLst>
              </p:cNvPr>
              <p:cNvCxnSpPr>
                <a:cxnSpLocks/>
              </p:cNvCxnSpPr>
              <p:nvPr/>
            </p:nvCxnSpPr>
            <p:spPr>
              <a:xfrm flipH="1">
                <a:off x="6786287" y="356050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E0B83688-5762-4918-9EBB-C6EBB79EA3A7}"/>
                  </a:ext>
                </a:extLst>
              </p:cNvPr>
              <p:cNvCxnSpPr>
                <a:cxnSpLocks/>
              </p:cNvCxnSpPr>
              <p:nvPr/>
            </p:nvCxnSpPr>
            <p:spPr>
              <a:xfrm flipH="1">
                <a:off x="8101247" y="3578831"/>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BDE05E7B-825A-45C2-980A-229FF665E26F}"/>
                  </a:ext>
                </a:extLst>
              </p:cNvPr>
              <p:cNvCxnSpPr>
                <a:cxnSpLocks/>
              </p:cNvCxnSpPr>
              <p:nvPr/>
            </p:nvCxnSpPr>
            <p:spPr>
              <a:xfrm flipH="1">
                <a:off x="5246908" y="2168150"/>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2CCA8D9A-F463-4FF1-AE7D-56E330942AFD}"/>
                  </a:ext>
                </a:extLst>
              </p:cNvPr>
              <p:cNvCxnSpPr>
                <a:cxnSpLocks/>
              </p:cNvCxnSpPr>
              <p:nvPr/>
            </p:nvCxnSpPr>
            <p:spPr>
              <a:xfrm flipH="1">
                <a:off x="6786287" y="2174950"/>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0B41BA24-87EA-44EA-AD93-2D196D8EFB9D}"/>
                  </a:ext>
                </a:extLst>
              </p:cNvPr>
              <p:cNvCxnSpPr>
                <a:cxnSpLocks/>
              </p:cNvCxnSpPr>
              <p:nvPr/>
            </p:nvCxnSpPr>
            <p:spPr>
              <a:xfrm flipH="1">
                <a:off x="3916912" y="3572223"/>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a:extLst>
                  <a:ext uri="{FF2B5EF4-FFF2-40B4-BE49-F238E27FC236}">
                    <a16:creationId xmlns:a16="http://schemas.microsoft.com/office/drawing/2014/main" id="{5EDEE34E-7624-4681-8C3D-EEA5A2513447}"/>
                  </a:ext>
                </a:extLst>
              </p:cNvPr>
              <p:cNvCxnSpPr>
                <a:cxnSpLocks/>
              </p:cNvCxnSpPr>
              <p:nvPr/>
            </p:nvCxnSpPr>
            <p:spPr>
              <a:xfrm flipH="1">
                <a:off x="5224430" y="2186514"/>
                <a:ext cx="1561857" cy="1144852"/>
              </a:xfrm>
              <a:prstGeom prst="line">
                <a:avLst/>
              </a:prstGeom>
            </p:spPr>
            <p:style>
              <a:lnRef idx="2">
                <a:schemeClr val="dk1"/>
              </a:lnRef>
              <a:fillRef idx="0">
                <a:schemeClr val="dk1"/>
              </a:fillRef>
              <a:effectRef idx="1">
                <a:schemeClr val="dk1"/>
              </a:effectRef>
              <a:fontRef idx="minor">
                <a:schemeClr val="tx1"/>
              </a:fontRef>
            </p:style>
          </p:cxnSp>
          <p:pic>
            <p:nvPicPr>
              <p:cNvPr id="3074" name="Picture 2" descr="Image result for server image">
                <a:extLst>
                  <a:ext uri="{FF2B5EF4-FFF2-40B4-BE49-F238E27FC236}">
                    <a16:creationId xmlns:a16="http://schemas.microsoft.com/office/drawing/2014/main" id="{88AB64EB-34E0-4763-8350-1EA9B51414A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3208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Image result for server image">
                <a:extLst>
                  <a:ext uri="{FF2B5EF4-FFF2-40B4-BE49-F238E27FC236}">
                    <a16:creationId xmlns:a16="http://schemas.microsoft.com/office/drawing/2014/main" id="{814CD008-C28D-47B2-80C3-BD345967892D}"/>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5109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Image result for server image">
                <a:extLst>
                  <a:ext uri="{FF2B5EF4-FFF2-40B4-BE49-F238E27FC236}">
                    <a16:creationId xmlns:a16="http://schemas.microsoft.com/office/drawing/2014/main" id="{78B61823-5F50-42BD-BA21-62B41114687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2651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Image result for server image">
                <a:extLst>
                  <a:ext uri="{FF2B5EF4-FFF2-40B4-BE49-F238E27FC236}">
                    <a16:creationId xmlns:a16="http://schemas.microsoft.com/office/drawing/2014/main" id="{AFCE181A-8B3F-467F-AC25-ADA49528E82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14552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Image result for server image">
                <a:extLst>
                  <a:ext uri="{FF2B5EF4-FFF2-40B4-BE49-F238E27FC236}">
                    <a16:creationId xmlns:a16="http://schemas.microsoft.com/office/drawing/2014/main" id="{20A60FC1-432A-4AC5-B469-0A8FE0E0FCE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0627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descr="Image result for server image">
                <a:extLst>
                  <a:ext uri="{FF2B5EF4-FFF2-40B4-BE49-F238E27FC236}">
                    <a16:creationId xmlns:a16="http://schemas.microsoft.com/office/drawing/2014/main" id="{45EEFF2A-84A7-463C-A409-CA7AE5D4313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72528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descr="Image result for server image">
                <a:extLst>
                  <a:ext uri="{FF2B5EF4-FFF2-40B4-BE49-F238E27FC236}">
                    <a16:creationId xmlns:a16="http://schemas.microsoft.com/office/drawing/2014/main" id="{32ACD93B-36A9-4A38-8578-80DC565D5BD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44668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2" descr="Image result for server image">
                <a:extLst>
                  <a:ext uri="{FF2B5EF4-FFF2-40B4-BE49-F238E27FC236}">
                    <a16:creationId xmlns:a16="http://schemas.microsoft.com/office/drawing/2014/main" id="{534FB6AC-C23C-455A-A563-58F3360867C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06569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cxnSp>
            <p:nvCxnSpPr>
              <p:cNvPr id="82" name="Straight Connector 81">
                <a:extLst>
                  <a:ext uri="{FF2B5EF4-FFF2-40B4-BE49-F238E27FC236}">
                    <a16:creationId xmlns:a16="http://schemas.microsoft.com/office/drawing/2014/main" id="{041BAFDC-B344-4DAB-ACE5-A6CD59B0FB05}"/>
                  </a:ext>
                </a:extLst>
              </p:cNvPr>
              <p:cNvCxnSpPr>
                <a:cxnSpLocks/>
              </p:cNvCxnSpPr>
              <p:nvPr/>
            </p:nvCxnSpPr>
            <p:spPr>
              <a:xfrm flipH="1">
                <a:off x="4876068"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0C5F624B-C455-4FA7-92D8-1116739B01AB}"/>
                  </a:ext>
                </a:extLst>
              </p:cNvPr>
              <p:cNvCxnSpPr>
                <a:cxnSpLocks/>
              </p:cNvCxnSpPr>
              <p:nvPr/>
            </p:nvCxnSpPr>
            <p:spPr>
              <a:xfrm flipH="1">
                <a:off x="6461741" y="5059933"/>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00E1447E-AC0F-41BB-B2B0-29C0C14A7BE5}"/>
                  </a:ext>
                </a:extLst>
              </p:cNvPr>
              <p:cNvCxnSpPr>
                <a:cxnSpLocks/>
              </p:cNvCxnSpPr>
              <p:nvPr/>
            </p:nvCxnSpPr>
            <p:spPr>
              <a:xfrm flipH="1">
                <a:off x="7776317" y="5044942"/>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36592E3B-FF01-470D-9827-AF71F9FEEABB}"/>
                  </a:ext>
                </a:extLst>
              </p:cNvPr>
              <p:cNvCxnSpPr>
                <a:cxnSpLocks/>
              </p:cNvCxnSpPr>
              <p:nvPr/>
            </p:nvCxnSpPr>
            <p:spPr>
              <a:xfrm>
                <a:off x="3937001"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027C0D29-EEAB-48BA-BBFA-382855294A7A}"/>
                  </a:ext>
                </a:extLst>
              </p:cNvPr>
              <p:cNvCxnSpPr>
                <a:cxnSpLocks/>
              </p:cNvCxnSpPr>
              <p:nvPr/>
            </p:nvCxnSpPr>
            <p:spPr>
              <a:xfrm>
                <a:off x="5229374"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9" name="Straight Connector 88">
                <a:extLst>
                  <a:ext uri="{FF2B5EF4-FFF2-40B4-BE49-F238E27FC236}">
                    <a16:creationId xmlns:a16="http://schemas.microsoft.com/office/drawing/2014/main" id="{119FC100-E3D7-4C24-84BF-297A50B59751}"/>
                  </a:ext>
                </a:extLst>
              </p:cNvPr>
              <p:cNvCxnSpPr>
                <a:cxnSpLocks/>
              </p:cNvCxnSpPr>
              <p:nvPr/>
            </p:nvCxnSpPr>
            <p:spPr>
              <a:xfrm>
                <a:off x="6833044" y="5044942"/>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90" name="Straight Connector 89">
                <a:extLst>
                  <a:ext uri="{FF2B5EF4-FFF2-40B4-BE49-F238E27FC236}">
                    <a16:creationId xmlns:a16="http://schemas.microsoft.com/office/drawing/2014/main" id="{D3EFDAFB-901B-4DE9-88ED-16658075D16E}"/>
                  </a:ext>
                </a:extLst>
              </p:cNvPr>
              <p:cNvCxnSpPr>
                <a:cxnSpLocks/>
              </p:cNvCxnSpPr>
              <p:nvPr/>
            </p:nvCxnSpPr>
            <p:spPr>
              <a:xfrm>
                <a:off x="8121789" y="5042431"/>
                <a:ext cx="314050" cy="595348"/>
              </a:xfrm>
              <a:prstGeom prst="line">
                <a:avLst/>
              </a:prstGeom>
            </p:spPr>
            <p:style>
              <a:lnRef idx="2">
                <a:schemeClr val="dk1"/>
              </a:lnRef>
              <a:fillRef idx="0">
                <a:schemeClr val="dk1"/>
              </a:fillRef>
              <a:effectRef idx="1">
                <a:schemeClr val="dk1"/>
              </a:effectRef>
              <a:fontRef idx="minor">
                <a:schemeClr val="tx1"/>
              </a:fontRef>
            </p:style>
          </p:cxnSp>
          <p:sp>
            <p:nvSpPr>
              <p:cNvPr id="99" name="TextBox 98">
                <a:extLst>
                  <a:ext uri="{FF2B5EF4-FFF2-40B4-BE49-F238E27FC236}">
                    <a16:creationId xmlns:a16="http://schemas.microsoft.com/office/drawing/2014/main" id="{FFF9F01F-02F4-4431-95BC-E9DD1B6AD047}"/>
                  </a:ext>
                </a:extLst>
              </p:cNvPr>
              <p:cNvSpPr txBox="1"/>
              <p:nvPr/>
            </p:nvSpPr>
            <p:spPr>
              <a:xfrm>
                <a:off x="3089578" y="4744189"/>
                <a:ext cx="539283" cy="421484"/>
              </a:xfrm>
              <a:prstGeom prst="rect">
                <a:avLst/>
              </a:prstGeom>
              <a:noFill/>
            </p:spPr>
            <p:txBody>
              <a:bodyPr wrap="square" rtlCol="0">
                <a:spAutoFit/>
              </a:bodyPr>
              <a:lstStyle/>
              <a:p>
                <a:r>
                  <a:rPr lang="en-SG" sz="1050" dirty="0"/>
                  <a:t>S1</a:t>
                </a:r>
              </a:p>
            </p:txBody>
          </p:sp>
          <p:sp>
            <p:nvSpPr>
              <p:cNvPr id="100" name="TextBox 99">
                <a:extLst>
                  <a:ext uri="{FF2B5EF4-FFF2-40B4-BE49-F238E27FC236}">
                    <a16:creationId xmlns:a16="http://schemas.microsoft.com/office/drawing/2014/main" id="{24A88F79-0AAF-446C-9652-EF949463A7A2}"/>
                  </a:ext>
                </a:extLst>
              </p:cNvPr>
              <p:cNvSpPr txBox="1"/>
              <p:nvPr/>
            </p:nvSpPr>
            <p:spPr>
              <a:xfrm>
                <a:off x="4414764" y="4723567"/>
                <a:ext cx="539283" cy="421484"/>
              </a:xfrm>
              <a:prstGeom prst="rect">
                <a:avLst/>
              </a:prstGeom>
              <a:noFill/>
            </p:spPr>
            <p:txBody>
              <a:bodyPr wrap="square" rtlCol="0">
                <a:spAutoFit/>
              </a:bodyPr>
              <a:lstStyle/>
              <a:p>
                <a:r>
                  <a:rPr lang="en-SG" sz="1050" dirty="0"/>
                  <a:t>S2</a:t>
                </a:r>
              </a:p>
            </p:txBody>
          </p:sp>
          <p:sp>
            <p:nvSpPr>
              <p:cNvPr id="101" name="TextBox 100">
                <a:extLst>
                  <a:ext uri="{FF2B5EF4-FFF2-40B4-BE49-F238E27FC236}">
                    <a16:creationId xmlns:a16="http://schemas.microsoft.com/office/drawing/2014/main" id="{ED1C469E-9BD2-4535-B5EB-64D538DF684F}"/>
                  </a:ext>
                </a:extLst>
              </p:cNvPr>
              <p:cNvSpPr txBox="1"/>
              <p:nvPr/>
            </p:nvSpPr>
            <p:spPr>
              <a:xfrm>
                <a:off x="3097815" y="3278187"/>
                <a:ext cx="539283" cy="421484"/>
              </a:xfrm>
              <a:prstGeom prst="rect">
                <a:avLst/>
              </a:prstGeom>
              <a:noFill/>
            </p:spPr>
            <p:txBody>
              <a:bodyPr wrap="square" rtlCol="0">
                <a:spAutoFit/>
              </a:bodyPr>
              <a:lstStyle/>
              <a:p>
                <a:r>
                  <a:rPr lang="en-SG" sz="1050" dirty="0"/>
                  <a:t>S3</a:t>
                </a:r>
              </a:p>
            </p:txBody>
          </p:sp>
          <p:sp>
            <p:nvSpPr>
              <p:cNvPr id="102" name="TextBox 101">
                <a:extLst>
                  <a:ext uri="{FF2B5EF4-FFF2-40B4-BE49-F238E27FC236}">
                    <a16:creationId xmlns:a16="http://schemas.microsoft.com/office/drawing/2014/main" id="{A4AFDFC5-8E73-4113-9984-B8B69BACBE1A}"/>
                  </a:ext>
                </a:extLst>
              </p:cNvPr>
              <p:cNvSpPr txBox="1"/>
              <p:nvPr/>
            </p:nvSpPr>
            <p:spPr>
              <a:xfrm>
                <a:off x="4392684" y="3292167"/>
                <a:ext cx="539283" cy="421484"/>
              </a:xfrm>
              <a:prstGeom prst="rect">
                <a:avLst/>
              </a:prstGeom>
              <a:noFill/>
            </p:spPr>
            <p:txBody>
              <a:bodyPr wrap="square" rtlCol="0">
                <a:spAutoFit/>
              </a:bodyPr>
              <a:lstStyle/>
              <a:p>
                <a:r>
                  <a:rPr lang="en-SG" sz="1050" dirty="0"/>
                  <a:t>S4</a:t>
                </a:r>
              </a:p>
            </p:txBody>
          </p:sp>
          <p:sp>
            <p:nvSpPr>
              <p:cNvPr id="103" name="TextBox 102">
                <a:extLst>
                  <a:ext uri="{FF2B5EF4-FFF2-40B4-BE49-F238E27FC236}">
                    <a16:creationId xmlns:a16="http://schemas.microsoft.com/office/drawing/2014/main" id="{C0F4C1B1-A41E-4B39-B689-9AA4235C781D}"/>
                  </a:ext>
                </a:extLst>
              </p:cNvPr>
              <p:cNvSpPr txBox="1"/>
              <p:nvPr/>
            </p:nvSpPr>
            <p:spPr>
              <a:xfrm>
                <a:off x="4382613" y="1842837"/>
                <a:ext cx="539283" cy="421484"/>
              </a:xfrm>
              <a:prstGeom prst="rect">
                <a:avLst/>
              </a:prstGeom>
              <a:noFill/>
            </p:spPr>
            <p:txBody>
              <a:bodyPr wrap="square" rtlCol="0">
                <a:spAutoFit/>
              </a:bodyPr>
              <a:lstStyle/>
              <a:p>
                <a:r>
                  <a:rPr lang="en-SG" sz="1050" dirty="0"/>
                  <a:t>S5</a:t>
                </a:r>
              </a:p>
            </p:txBody>
          </p:sp>
          <p:sp>
            <p:nvSpPr>
              <p:cNvPr id="104" name="TextBox 103">
                <a:extLst>
                  <a:ext uri="{FF2B5EF4-FFF2-40B4-BE49-F238E27FC236}">
                    <a16:creationId xmlns:a16="http://schemas.microsoft.com/office/drawing/2014/main" id="{5C2222E7-3DE6-4F14-A9B5-1F10BE441900}"/>
                  </a:ext>
                </a:extLst>
              </p:cNvPr>
              <p:cNvSpPr txBox="1"/>
              <p:nvPr/>
            </p:nvSpPr>
            <p:spPr>
              <a:xfrm>
                <a:off x="5742883" y="1860052"/>
                <a:ext cx="683354" cy="421484"/>
              </a:xfrm>
              <a:prstGeom prst="rect">
                <a:avLst/>
              </a:prstGeom>
              <a:noFill/>
            </p:spPr>
            <p:txBody>
              <a:bodyPr wrap="square" rtlCol="0">
                <a:spAutoFit/>
              </a:bodyPr>
              <a:lstStyle/>
              <a:p>
                <a:r>
                  <a:rPr lang="en-SG" sz="1050" dirty="0"/>
                  <a:t>S10</a:t>
                </a:r>
              </a:p>
            </p:txBody>
          </p:sp>
          <p:sp>
            <p:nvSpPr>
              <p:cNvPr id="105" name="TextBox 104">
                <a:extLst>
                  <a:ext uri="{FF2B5EF4-FFF2-40B4-BE49-F238E27FC236}">
                    <a16:creationId xmlns:a16="http://schemas.microsoft.com/office/drawing/2014/main" id="{D71B3784-0712-4934-9A5D-3C80C7778351}"/>
                  </a:ext>
                </a:extLst>
              </p:cNvPr>
              <p:cNvSpPr txBox="1"/>
              <p:nvPr/>
            </p:nvSpPr>
            <p:spPr>
              <a:xfrm>
                <a:off x="5866922" y="3272925"/>
                <a:ext cx="596704" cy="421484"/>
              </a:xfrm>
              <a:prstGeom prst="rect">
                <a:avLst/>
              </a:prstGeom>
              <a:noFill/>
            </p:spPr>
            <p:txBody>
              <a:bodyPr wrap="square" rtlCol="0">
                <a:spAutoFit/>
              </a:bodyPr>
              <a:lstStyle/>
              <a:p>
                <a:r>
                  <a:rPr lang="en-SG" sz="1050" dirty="0"/>
                  <a:t>S8</a:t>
                </a:r>
              </a:p>
            </p:txBody>
          </p:sp>
          <p:sp>
            <p:nvSpPr>
              <p:cNvPr id="106" name="TextBox 105">
                <a:extLst>
                  <a:ext uri="{FF2B5EF4-FFF2-40B4-BE49-F238E27FC236}">
                    <a16:creationId xmlns:a16="http://schemas.microsoft.com/office/drawing/2014/main" id="{98CD48FF-C772-4CDD-9289-BA3BA98974BB}"/>
                  </a:ext>
                </a:extLst>
              </p:cNvPr>
              <p:cNvSpPr txBox="1"/>
              <p:nvPr/>
            </p:nvSpPr>
            <p:spPr>
              <a:xfrm>
                <a:off x="5894690" y="4740472"/>
                <a:ext cx="539283" cy="421484"/>
              </a:xfrm>
              <a:prstGeom prst="rect">
                <a:avLst/>
              </a:prstGeom>
              <a:noFill/>
            </p:spPr>
            <p:txBody>
              <a:bodyPr wrap="square" rtlCol="0">
                <a:spAutoFit/>
              </a:bodyPr>
              <a:lstStyle/>
              <a:p>
                <a:r>
                  <a:rPr lang="en-SG" sz="1050" dirty="0"/>
                  <a:t>S6</a:t>
                </a:r>
              </a:p>
            </p:txBody>
          </p:sp>
          <p:sp>
            <p:nvSpPr>
              <p:cNvPr id="107" name="TextBox 106">
                <a:extLst>
                  <a:ext uri="{FF2B5EF4-FFF2-40B4-BE49-F238E27FC236}">
                    <a16:creationId xmlns:a16="http://schemas.microsoft.com/office/drawing/2014/main" id="{2595E5E3-4E87-447A-970F-778A04C4DDEB}"/>
                  </a:ext>
                </a:extLst>
              </p:cNvPr>
              <p:cNvSpPr txBox="1"/>
              <p:nvPr/>
            </p:nvSpPr>
            <p:spPr>
              <a:xfrm>
                <a:off x="7231971" y="3245212"/>
                <a:ext cx="617953" cy="421484"/>
              </a:xfrm>
              <a:prstGeom prst="rect">
                <a:avLst/>
              </a:prstGeom>
              <a:noFill/>
            </p:spPr>
            <p:txBody>
              <a:bodyPr wrap="square" rtlCol="0">
                <a:spAutoFit/>
              </a:bodyPr>
              <a:lstStyle/>
              <a:p>
                <a:r>
                  <a:rPr lang="en-SG" sz="1050" dirty="0"/>
                  <a:t>S9</a:t>
                </a:r>
              </a:p>
            </p:txBody>
          </p:sp>
          <p:sp>
            <p:nvSpPr>
              <p:cNvPr id="108" name="TextBox 107">
                <a:extLst>
                  <a:ext uri="{FF2B5EF4-FFF2-40B4-BE49-F238E27FC236}">
                    <a16:creationId xmlns:a16="http://schemas.microsoft.com/office/drawing/2014/main" id="{32E9246D-F3EA-43CA-BB4D-30DCAA65C178}"/>
                  </a:ext>
                </a:extLst>
              </p:cNvPr>
              <p:cNvSpPr txBox="1"/>
              <p:nvPr/>
            </p:nvSpPr>
            <p:spPr>
              <a:xfrm>
                <a:off x="7231971" y="4692696"/>
                <a:ext cx="607865" cy="421484"/>
              </a:xfrm>
              <a:prstGeom prst="rect">
                <a:avLst/>
              </a:prstGeom>
              <a:noFill/>
            </p:spPr>
            <p:txBody>
              <a:bodyPr wrap="square" rtlCol="0">
                <a:spAutoFit/>
              </a:bodyPr>
              <a:lstStyle/>
              <a:p>
                <a:r>
                  <a:rPr lang="en-SG" sz="1050" dirty="0"/>
                  <a:t>S7</a:t>
                </a:r>
              </a:p>
            </p:txBody>
          </p:sp>
        </p:grpSp>
      </p:grpSp>
      <p:pic>
        <p:nvPicPr>
          <p:cNvPr id="131" name="Picture 2" descr="Image result for server image">
            <a:extLst>
              <a:ext uri="{FF2B5EF4-FFF2-40B4-BE49-F238E27FC236}">
                <a16:creationId xmlns:a16="http://schemas.microsoft.com/office/drawing/2014/main" id="{D1C45006-7BD6-411B-900A-17EBDDEA78C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40901" y="2420322"/>
            <a:ext cx="1653035" cy="575746"/>
          </a:xfrm>
          <a:prstGeom prst="rect">
            <a:avLst/>
          </a:prstGeom>
          <a:noFill/>
          <a:extLst>
            <a:ext uri="{909E8E84-426E-40DD-AFC4-6F175D3DCCD1}">
              <a14:hiddenFill xmlns:a14="http://schemas.microsoft.com/office/drawing/2010/main">
                <a:solidFill>
                  <a:srgbClr val="FFFFFF"/>
                </a:solidFill>
              </a14:hiddenFill>
            </a:ext>
          </a:extLst>
        </p:spPr>
      </p:pic>
      <p:sp>
        <p:nvSpPr>
          <p:cNvPr id="132" name="TextBox 131">
            <a:extLst>
              <a:ext uri="{FF2B5EF4-FFF2-40B4-BE49-F238E27FC236}">
                <a16:creationId xmlns:a16="http://schemas.microsoft.com/office/drawing/2014/main" id="{6C2530E5-8A13-4B8C-9B9B-FEC239A90864}"/>
              </a:ext>
            </a:extLst>
          </p:cNvPr>
          <p:cNvSpPr txBox="1"/>
          <p:nvPr/>
        </p:nvSpPr>
        <p:spPr>
          <a:xfrm>
            <a:off x="1743375" y="1883647"/>
            <a:ext cx="1262140" cy="646331"/>
          </a:xfrm>
          <a:prstGeom prst="rect">
            <a:avLst/>
          </a:prstGeom>
          <a:noFill/>
        </p:spPr>
        <p:txBody>
          <a:bodyPr wrap="square" rtlCol="0">
            <a:spAutoFit/>
          </a:bodyPr>
          <a:lstStyle/>
          <a:p>
            <a:pPr algn="ctr"/>
            <a:r>
              <a:rPr lang="en-SG" b="1" dirty="0"/>
              <a:t>Collector</a:t>
            </a:r>
          </a:p>
          <a:p>
            <a:pPr algn="ctr"/>
            <a:r>
              <a:rPr lang="en-SG" b="1" dirty="0"/>
              <a:t>(Debugger)</a:t>
            </a:r>
          </a:p>
        </p:txBody>
      </p:sp>
      <p:pic>
        <p:nvPicPr>
          <p:cNvPr id="129" name="Picture 128">
            <a:extLst>
              <a:ext uri="{FF2B5EF4-FFF2-40B4-BE49-F238E27FC236}">
                <a16:creationId xmlns:a16="http://schemas.microsoft.com/office/drawing/2014/main" id="{5CCD4B8C-1F9C-4197-A344-3E8B5700AE1E}"/>
              </a:ext>
            </a:extLst>
          </p:cNvPr>
          <p:cNvPicPr>
            <a:picLocks noChangeAspect="1"/>
          </p:cNvPicPr>
          <p:nvPr/>
        </p:nvPicPr>
        <p:blipFill>
          <a:blip r:embed="rId8"/>
          <a:stretch>
            <a:fillRect/>
          </a:stretch>
        </p:blipFill>
        <p:spPr>
          <a:xfrm>
            <a:off x="6066054" y="3105986"/>
            <a:ext cx="4773643" cy="2955113"/>
          </a:xfrm>
          <a:prstGeom prst="rect">
            <a:avLst/>
          </a:prstGeom>
        </p:spPr>
      </p:pic>
      <p:sp>
        <p:nvSpPr>
          <p:cNvPr id="134" name="TextBox 133">
            <a:extLst>
              <a:ext uri="{FF2B5EF4-FFF2-40B4-BE49-F238E27FC236}">
                <a16:creationId xmlns:a16="http://schemas.microsoft.com/office/drawing/2014/main" id="{9B077094-1546-4762-BE7A-95FB3E9273DF}"/>
              </a:ext>
            </a:extLst>
          </p:cNvPr>
          <p:cNvSpPr txBox="1"/>
          <p:nvPr/>
        </p:nvSpPr>
        <p:spPr>
          <a:xfrm>
            <a:off x="3003376" y="4299550"/>
            <a:ext cx="2788886" cy="646331"/>
          </a:xfrm>
          <a:prstGeom prst="rect">
            <a:avLst/>
          </a:prstGeom>
          <a:noFill/>
        </p:spPr>
        <p:txBody>
          <a:bodyPr wrap="square" rtlCol="0">
            <a:spAutoFit/>
          </a:bodyPr>
          <a:lstStyle/>
          <a:p>
            <a:pPr algn="ctr"/>
            <a:r>
              <a:rPr lang="en-SG" b="1" dirty="0"/>
              <a:t>High Queueing </a:t>
            </a:r>
          </a:p>
          <a:p>
            <a:pPr algn="ctr"/>
            <a:r>
              <a:rPr lang="en-SG" b="1" dirty="0"/>
              <a:t>due to Burst</a:t>
            </a:r>
          </a:p>
        </p:txBody>
      </p:sp>
      <p:pic>
        <p:nvPicPr>
          <p:cNvPr id="135" name="Graphic 134" descr="High voltage">
            <a:extLst>
              <a:ext uri="{FF2B5EF4-FFF2-40B4-BE49-F238E27FC236}">
                <a16:creationId xmlns:a16="http://schemas.microsoft.com/office/drawing/2014/main" id="{6E161567-0EDB-454C-86C0-DEA6097A8642}"/>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554020" y="4670052"/>
            <a:ext cx="291853" cy="291853"/>
          </a:xfrm>
          <a:prstGeom prst="rect">
            <a:avLst/>
          </a:prstGeom>
        </p:spPr>
      </p:pic>
      <p:sp>
        <p:nvSpPr>
          <p:cNvPr id="9" name="TextBox 8">
            <a:extLst>
              <a:ext uri="{FF2B5EF4-FFF2-40B4-BE49-F238E27FC236}">
                <a16:creationId xmlns:a16="http://schemas.microsoft.com/office/drawing/2014/main" id="{B507D109-B051-4AE8-98EC-C80A284325CC}"/>
              </a:ext>
            </a:extLst>
          </p:cNvPr>
          <p:cNvSpPr txBox="1"/>
          <p:nvPr/>
        </p:nvSpPr>
        <p:spPr>
          <a:xfrm>
            <a:off x="6927148" y="2373585"/>
            <a:ext cx="3366903" cy="584775"/>
          </a:xfrm>
          <a:prstGeom prst="rect">
            <a:avLst/>
          </a:prstGeom>
          <a:noFill/>
        </p:spPr>
        <p:txBody>
          <a:bodyPr wrap="square" rtlCol="0">
            <a:spAutoFit/>
          </a:bodyPr>
          <a:lstStyle/>
          <a:p>
            <a:r>
              <a:rPr lang="en-SG" sz="3200" dirty="0"/>
              <a:t>Packets Seen at S7</a:t>
            </a:r>
          </a:p>
        </p:txBody>
      </p:sp>
      <p:cxnSp>
        <p:nvCxnSpPr>
          <p:cNvPr id="19" name="Straight Connector 18">
            <a:extLst>
              <a:ext uri="{FF2B5EF4-FFF2-40B4-BE49-F238E27FC236}">
                <a16:creationId xmlns:a16="http://schemas.microsoft.com/office/drawing/2014/main" id="{3AF6F7BA-53A2-4505-BAD5-36C032578D38}"/>
              </a:ext>
            </a:extLst>
          </p:cNvPr>
          <p:cNvCxnSpPr>
            <a:cxnSpLocks/>
          </p:cNvCxnSpPr>
          <p:nvPr/>
        </p:nvCxnSpPr>
        <p:spPr>
          <a:xfrm flipV="1">
            <a:off x="3841161" y="3181956"/>
            <a:ext cx="2386419" cy="1748211"/>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1" name="Straight Connector 80">
            <a:extLst>
              <a:ext uri="{FF2B5EF4-FFF2-40B4-BE49-F238E27FC236}">
                <a16:creationId xmlns:a16="http://schemas.microsoft.com/office/drawing/2014/main" id="{C2A9CF12-3D5C-4C4A-ACBC-4D585E3A9CE7}"/>
              </a:ext>
            </a:extLst>
          </p:cNvPr>
          <p:cNvCxnSpPr>
            <a:cxnSpLocks/>
          </p:cNvCxnSpPr>
          <p:nvPr/>
        </p:nvCxnSpPr>
        <p:spPr>
          <a:xfrm>
            <a:off x="3841003" y="5098039"/>
            <a:ext cx="2566189" cy="571999"/>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custDataLst>
      <p:tags r:id="rId1"/>
    </p:custDataLst>
    <p:extLst>
      <p:ext uri="{BB962C8B-B14F-4D97-AF65-F5344CB8AC3E}">
        <p14:creationId xmlns:p14="http://schemas.microsoft.com/office/powerpoint/2010/main" val="618584748"/>
      </p:ext>
    </p:extLst>
  </p:cSld>
  <p:clrMapOvr>
    <a:masterClrMapping/>
  </p:clrMapOvr>
  <mc:AlternateContent xmlns:mc="http://schemas.openxmlformats.org/markup-compatibility/2006" xmlns:p14="http://schemas.microsoft.com/office/powerpoint/2010/main">
    <mc:Choice Requires="p14">
      <p:transition spd="slow" p14:dur="2000" advTm="24940"/>
    </mc:Choice>
    <mc:Fallback xmlns="">
      <p:transition spd="slow" advTm="2494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par>
                                <p:cTn id="8" presetID="22" presetClass="entr" presetSubtype="8" fill="hold" nodeType="withEffect">
                                  <p:stCondLst>
                                    <p:cond delay="0"/>
                                  </p:stCondLst>
                                  <p:childTnLst>
                                    <p:set>
                                      <p:cBhvr>
                                        <p:cTn id="9" dur="1" fill="hold">
                                          <p:stCondLst>
                                            <p:cond delay="0"/>
                                          </p:stCondLst>
                                        </p:cTn>
                                        <p:tgtEl>
                                          <p:spTgt spid="81"/>
                                        </p:tgtEl>
                                        <p:attrNameLst>
                                          <p:attrName>style.visibility</p:attrName>
                                        </p:attrNameLst>
                                      </p:cBhvr>
                                      <p:to>
                                        <p:strVal val="visible"/>
                                      </p:to>
                                    </p:set>
                                    <p:animEffect transition="in" filter="wipe(left)">
                                      <p:cBhvr>
                                        <p:cTn id="10" dur="500"/>
                                        <p:tgtEl>
                                          <p:spTgt spid="81"/>
                                        </p:tgtEl>
                                      </p:cBhvr>
                                    </p:animEffect>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0"/>
                                          </p:stCondLst>
                                        </p:cTn>
                                        <p:tgtEl>
                                          <p:spTgt spid="129"/>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 name="Picture 70">
            <a:extLst>
              <a:ext uri="{FF2B5EF4-FFF2-40B4-BE49-F238E27FC236}">
                <a16:creationId xmlns:a16="http://schemas.microsoft.com/office/drawing/2014/main" id="{A6214864-17E2-46BB-9F1C-1A95B8EDFF94}"/>
              </a:ext>
            </a:extLst>
          </p:cNvPr>
          <p:cNvPicPr>
            <a:picLocks noChangeAspect="1"/>
          </p:cNvPicPr>
          <p:nvPr/>
        </p:nvPicPr>
        <p:blipFill rotWithShape="1">
          <a:blip r:embed="rId4"/>
          <a:srcRect b="352"/>
          <a:stretch/>
        </p:blipFill>
        <p:spPr>
          <a:xfrm>
            <a:off x="5258368" y="2504711"/>
            <a:ext cx="5667008" cy="4157663"/>
          </a:xfrm>
          <a:prstGeom prst="rect">
            <a:avLst/>
          </a:prstGeom>
        </p:spPr>
      </p:pic>
      <p:sp>
        <p:nvSpPr>
          <p:cNvPr id="2" name="Title 1">
            <a:extLst>
              <a:ext uri="{FF2B5EF4-FFF2-40B4-BE49-F238E27FC236}">
                <a16:creationId xmlns:a16="http://schemas.microsoft.com/office/drawing/2014/main" id="{BBE6B202-A89D-4135-930C-4FC3FE650B1A}"/>
              </a:ext>
            </a:extLst>
          </p:cNvPr>
          <p:cNvSpPr>
            <a:spLocks noGrp="1"/>
          </p:cNvSpPr>
          <p:nvPr>
            <p:ph type="title"/>
          </p:nvPr>
        </p:nvSpPr>
        <p:spPr/>
        <p:txBody>
          <a:bodyPr/>
          <a:lstStyle/>
          <a:p>
            <a:r>
              <a:rPr lang="en-SG" dirty="0" err="1"/>
              <a:t>SyNDB</a:t>
            </a:r>
            <a:r>
              <a:rPr lang="en-SG" dirty="0"/>
              <a:t> : Query-based Debugging</a:t>
            </a:r>
          </a:p>
        </p:txBody>
      </p:sp>
      <p:sp>
        <p:nvSpPr>
          <p:cNvPr id="109" name="Content Placeholder 2">
            <a:extLst>
              <a:ext uri="{FF2B5EF4-FFF2-40B4-BE49-F238E27FC236}">
                <a16:creationId xmlns:a16="http://schemas.microsoft.com/office/drawing/2014/main" id="{9F3FEF37-C520-4A2B-8E33-8DB6230B723F}"/>
              </a:ext>
            </a:extLst>
          </p:cNvPr>
          <p:cNvSpPr>
            <a:spLocks noGrp="1"/>
          </p:cNvSpPr>
          <p:nvPr>
            <p:ph idx="1"/>
          </p:nvPr>
        </p:nvSpPr>
        <p:spPr>
          <a:xfrm>
            <a:off x="22466" y="6365881"/>
            <a:ext cx="4324346" cy="859184"/>
          </a:xfrm>
        </p:spPr>
        <p:txBody>
          <a:bodyPr>
            <a:normAutofit/>
          </a:bodyPr>
          <a:lstStyle/>
          <a:p>
            <a:pPr marL="0" indent="0">
              <a:buNone/>
            </a:pPr>
            <a:r>
              <a:rPr lang="en-SG" b="1" dirty="0"/>
              <a:t>Synchronized Fan-In Traffic</a:t>
            </a:r>
          </a:p>
        </p:txBody>
      </p:sp>
      <p:sp>
        <p:nvSpPr>
          <p:cNvPr id="4" name="Slide Number Placeholder 3">
            <a:extLst>
              <a:ext uri="{FF2B5EF4-FFF2-40B4-BE49-F238E27FC236}">
                <a16:creationId xmlns:a16="http://schemas.microsoft.com/office/drawing/2014/main" id="{90E05FDC-7408-4EF6-85FF-8B3C7C19D7D2}"/>
              </a:ext>
            </a:extLst>
          </p:cNvPr>
          <p:cNvSpPr>
            <a:spLocks noGrp="1"/>
          </p:cNvSpPr>
          <p:nvPr>
            <p:ph type="sldNum" sz="quarter" idx="12"/>
          </p:nvPr>
        </p:nvSpPr>
        <p:spPr/>
        <p:txBody>
          <a:bodyPr/>
          <a:lstStyle/>
          <a:p>
            <a:fld id="{B2DC25EE-239B-4C5F-AAD1-255A7D5F1EE2}" type="slidenum">
              <a:rPr lang="en-US" smtClean="0"/>
              <a:t>16</a:t>
            </a:fld>
            <a:endParaRPr lang="en-US"/>
          </a:p>
        </p:txBody>
      </p:sp>
      <p:grpSp>
        <p:nvGrpSpPr>
          <p:cNvPr id="16" name="Group 15">
            <a:extLst>
              <a:ext uri="{FF2B5EF4-FFF2-40B4-BE49-F238E27FC236}">
                <a16:creationId xmlns:a16="http://schemas.microsoft.com/office/drawing/2014/main" id="{8986A76C-0B90-44CE-8CE9-4AFFD4ED65CB}"/>
              </a:ext>
            </a:extLst>
          </p:cNvPr>
          <p:cNvGrpSpPr/>
          <p:nvPr/>
        </p:nvGrpSpPr>
        <p:grpSpPr>
          <a:xfrm>
            <a:off x="571567" y="3098041"/>
            <a:ext cx="3413580" cy="3096885"/>
            <a:chOff x="3089578" y="1720759"/>
            <a:chExt cx="5697517" cy="5140624"/>
          </a:xfrm>
        </p:grpSpPr>
        <p:sp>
          <p:nvSpPr>
            <p:cNvPr id="86" name="TextBox 85">
              <a:extLst>
                <a:ext uri="{FF2B5EF4-FFF2-40B4-BE49-F238E27FC236}">
                  <a16:creationId xmlns:a16="http://schemas.microsoft.com/office/drawing/2014/main" id="{C64A0D28-515C-4263-9B2A-1FEBB0086D8E}"/>
                </a:ext>
              </a:extLst>
            </p:cNvPr>
            <p:cNvSpPr txBox="1"/>
            <p:nvPr/>
          </p:nvSpPr>
          <p:spPr>
            <a:xfrm>
              <a:off x="3342092" y="6169579"/>
              <a:ext cx="539283" cy="689699"/>
            </a:xfrm>
            <a:prstGeom prst="rect">
              <a:avLst/>
            </a:prstGeom>
            <a:noFill/>
          </p:spPr>
          <p:txBody>
            <a:bodyPr wrap="square" rtlCol="0">
              <a:spAutoFit/>
            </a:bodyPr>
            <a:lstStyle/>
            <a:p>
              <a:r>
                <a:rPr lang="en-SG" sz="1050" dirty="0"/>
                <a:t>H1</a:t>
              </a:r>
            </a:p>
          </p:txBody>
        </p:sp>
        <p:sp>
          <p:nvSpPr>
            <p:cNvPr id="92" name="TextBox 91">
              <a:extLst>
                <a:ext uri="{FF2B5EF4-FFF2-40B4-BE49-F238E27FC236}">
                  <a16:creationId xmlns:a16="http://schemas.microsoft.com/office/drawing/2014/main" id="{A49DCF12-5537-46BA-BFB0-23E6A4B4E57A}"/>
                </a:ext>
              </a:extLst>
            </p:cNvPr>
            <p:cNvSpPr txBox="1"/>
            <p:nvPr/>
          </p:nvSpPr>
          <p:spPr>
            <a:xfrm>
              <a:off x="3981863" y="6169577"/>
              <a:ext cx="539283" cy="689699"/>
            </a:xfrm>
            <a:prstGeom prst="rect">
              <a:avLst/>
            </a:prstGeom>
            <a:noFill/>
          </p:spPr>
          <p:txBody>
            <a:bodyPr wrap="square" rtlCol="0">
              <a:spAutoFit/>
            </a:bodyPr>
            <a:lstStyle/>
            <a:p>
              <a:r>
                <a:rPr lang="en-SG" sz="1050" dirty="0"/>
                <a:t>H2</a:t>
              </a:r>
            </a:p>
          </p:txBody>
        </p:sp>
        <p:sp>
          <p:nvSpPr>
            <p:cNvPr id="93" name="TextBox 92">
              <a:extLst>
                <a:ext uri="{FF2B5EF4-FFF2-40B4-BE49-F238E27FC236}">
                  <a16:creationId xmlns:a16="http://schemas.microsoft.com/office/drawing/2014/main" id="{5EC2F1A3-A8A8-4958-A9CA-8DD5B1710F6C}"/>
                </a:ext>
              </a:extLst>
            </p:cNvPr>
            <p:cNvSpPr txBox="1"/>
            <p:nvPr/>
          </p:nvSpPr>
          <p:spPr>
            <a:xfrm>
              <a:off x="4656256" y="6166236"/>
              <a:ext cx="539283" cy="689699"/>
            </a:xfrm>
            <a:prstGeom prst="rect">
              <a:avLst/>
            </a:prstGeom>
            <a:noFill/>
          </p:spPr>
          <p:txBody>
            <a:bodyPr wrap="square" rtlCol="0">
              <a:spAutoFit/>
            </a:bodyPr>
            <a:lstStyle/>
            <a:p>
              <a:r>
                <a:rPr lang="en-SG" sz="1050" dirty="0"/>
                <a:t>H3</a:t>
              </a:r>
            </a:p>
          </p:txBody>
        </p:sp>
        <p:sp>
          <p:nvSpPr>
            <p:cNvPr id="94" name="TextBox 93">
              <a:extLst>
                <a:ext uri="{FF2B5EF4-FFF2-40B4-BE49-F238E27FC236}">
                  <a16:creationId xmlns:a16="http://schemas.microsoft.com/office/drawing/2014/main" id="{7EBE0AAA-4E8B-49BE-8ED2-7B60F2CD21B1}"/>
                </a:ext>
              </a:extLst>
            </p:cNvPr>
            <p:cNvSpPr txBox="1"/>
            <p:nvPr/>
          </p:nvSpPr>
          <p:spPr>
            <a:xfrm>
              <a:off x="6229366" y="6166236"/>
              <a:ext cx="513127" cy="689699"/>
            </a:xfrm>
            <a:prstGeom prst="rect">
              <a:avLst/>
            </a:prstGeom>
            <a:noFill/>
          </p:spPr>
          <p:txBody>
            <a:bodyPr wrap="square" rtlCol="0">
              <a:spAutoFit/>
            </a:bodyPr>
            <a:lstStyle/>
            <a:p>
              <a:r>
                <a:rPr lang="en-SG" sz="1050" dirty="0"/>
                <a:t>H5</a:t>
              </a:r>
            </a:p>
          </p:txBody>
        </p:sp>
        <p:sp>
          <p:nvSpPr>
            <p:cNvPr id="95" name="TextBox 94">
              <a:extLst>
                <a:ext uri="{FF2B5EF4-FFF2-40B4-BE49-F238E27FC236}">
                  <a16:creationId xmlns:a16="http://schemas.microsoft.com/office/drawing/2014/main" id="{77798A57-CEBF-46A7-9B4F-46CBEFB6AB9A}"/>
                </a:ext>
              </a:extLst>
            </p:cNvPr>
            <p:cNvSpPr txBox="1"/>
            <p:nvPr/>
          </p:nvSpPr>
          <p:spPr>
            <a:xfrm>
              <a:off x="5284318" y="6171684"/>
              <a:ext cx="539283" cy="689699"/>
            </a:xfrm>
            <a:prstGeom prst="rect">
              <a:avLst/>
            </a:prstGeom>
            <a:noFill/>
          </p:spPr>
          <p:txBody>
            <a:bodyPr wrap="square" rtlCol="0">
              <a:spAutoFit/>
            </a:bodyPr>
            <a:lstStyle/>
            <a:p>
              <a:r>
                <a:rPr lang="en-SG" sz="1050" dirty="0"/>
                <a:t>H4</a:t>
              </a:r>
            </a:p>
          </p:txBody>
        </p:sp>
        <p:sp>
          <p:nvSpPr>
            <p:cNvPr id="96" name="TextBox 95">
              <a:extLst>
                <a:ext uri="{FF2B5EF4-FFF2-40B4-BE49-F238E27FC236}">
                  <a16:creationId xmlns:a16="http://schemas.microsoft.com/office/drawing/2014/main" id="{C1BDEA92-FD0A-4CED-B2AA-8F16D4545912}"/>
                </a:ext>
              </a:extLst>
            </p:cNvPr>
            <p:cNvSpPr txBox="1"/>
            <p:nvPr/>
          </p:nvSpPr>
          <p:spPr>
            <a:xfrm>
              <a:off x="6885543" y="6166234"/>
              <a:ext cx="539283" cy="689699"/>
            </a:xfrm>
            <a:prstGeom prst="rect">
              <a:avLst/>
            </a:prstGeom>
            <a:noFill/>
          </p:spPr>
          <p:txBody>
            <a:bodyPr wrap="square" rtlCol="0">
              <a:spAutoFit/>
            </a:bodyPr>
            <a:lstStyle/>
            <a:p>
              <a:r>
                <a:rPr lang="en-SG" sz="1050" dirty="0"/>
                <a:t>H6</a:t>
              </a:r>
            </a:p>
          </p:txBody>
        </p:sp>
        <p:sp>
          <p:nvSpPr>
            <p:cNvPr id="97" name="TextBox 96">
              <a:extLst>
                <a:ext uri="{FF2B5EF4-FFF2-40B4-BE49-F238E27FC236}">
                  <a16:creationId xmlns:a16="http://schemas.microsoft.com/office/drawing/2014/main" id="{E119C08F-EED5-4BB2-82E2-F7DEE14A0885}"/>
                </a:ext>
              </a:extLst>
            </p:cNvPr>
            <p:cNvSpPr txBox="1"/>
            <p:nvPr/>
          </p:nvSpPr>
          <p:spPr>
            <a:xfrm>
              <a:off x="7574847" y="6166234"/>
              <a:ext cx="539283" cy="689699"/>
            </a:xfrm>
            <a:prstGeom prst="rect">
              <a:avLst/>
            </a:prstGeom>
            <a:noFill/>
          </p:spPr>
          <p:txBody>
            <a:bodyPr wrap="square" rtlCol="0">
              <a:spAutoFit/>
            </a:bodyPr>
            <a:lstStyle/>
            <a:p>
              <a:r>
                <a:rPr lang="en-SG" sz="1050" dirty="0"/>
                <a:t>H7</a:t>
              </a:r>
            </a:p>
          </p:txBody>
        </p:sp>
        <p:sp>
          <p:nvSpPr>
            <p:cNvPr id="98" name="TextBox 97">
              <a:extLst>
                <a:ext uri="{FF2B5EF4-FFF2-40B4-BE49-F238E27FC236}">
                  <a16:creationId xmlns:a16="http://schemas.microsoft.com/office/drawing/2014/main" id="{6B9C7DF3-61D5-4561-B2F2-024D482A0E8D}"/>
                </a:ext>
              </a:extLst>
            </p:cNvPr>
            <p:cNvSpPr txBox="1"/>
            <p:nvPr/>
          </p:nvSpPr>
          <p:spPr>
            <a:xfrm>
              <a:off x="8209233" y="6166234"/>
              <a:ext cx="539283" cy="689699"/>
            </a:xfrm>
            <a:prstGeom prst="rect">
              <a:avLst/>
            </a:prstGeom>
            <a:noFill/>
          </p:spPr>
          <p:txBody>
            <a:bodyPr wrap="square" rtlCol="0">
              <a:spAutoFit/>
            </a:bodyPr>
            <a:lstStyle/>
            <a:p>
              <a:r>
                <a:rPr lang="en-SG" sz="1050" dirty="0"/>
                <a:t>H8</a:t>
              </a:r>
            </a:p>
          </p:txBody>
        </p:sp>
        <p:grpSp>
          <p:nvGrpSpPr>
            <p:cNvPr id="3" name="Group 2">
              <a:extLst>
                <a:ext uri="{FF2B5EF4-FFF2-40B4-BE49-F238E27FC236}">
                  <a16:creationId xmlns:a16="http://schemas.microsoft.com/office/drawing/2014/main" id="{6A70D80D-D4E1-49F7-9E1C-ED85A6DCDA31}"/>
                </a:ext>
              </a:extLst>
            </p:cNvPr>
            <p:cNvGrpSpPr/>
            <p:nvPr/>
          </p:nvGrpSpPr>
          <p:grpSpPr>
            <a:xfrm>
              <a:off x="3089578" y="1720759"/>
              <a:ext cx="5697517" cy="4549747"/>
              <a:chOff x="3089578" y="1720759"/>
              <a:chExt cx="5697517" cy="4549747"/>
            </a:xfrm>
          </p:grpSpPr>
          <p:cxnSp>
            <p:nvCxnSpPr>
              <p:cNvPr id="80" name="Straight Connector 79">
                <a:extLst>
                  <a:ext uri="{FF2B5EF4-FFF2-40B4-BE49-F238E27FC236}">
                    <a16:creationId xmlns:a16="http://schemas.microsoft.com/office/drawing/2014/main" id="{EBE7F5AF-B498-40E1-B2D3-1FE4CBFFCFFD}"/>
                  </a:ext>
                </a:extLst>
              </p:cNvPr>
              <p:cNvCxnSpPr>
                <a:cxnSpLocks/>
              </p:cNvCxnSpPr>
              <p:nvPr/>
            </p:nvCxnSpPr>
            <p:spPr>
              <a:xfrm flipH="1">
                <a:off x="3571692"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52" name="Straight Connector 51">
                <a:extLst>
                  <a:ext uri="{FF2B5EF4-FFF2-40B4-BE49-F238E27FC236}">
                    <a16:creationId xmlns:a16="http://schemas.microsoft.com/office/drawing/2014/main" id="{5CDF0C82-01FE-4912-A48F-BA8B21E9B0F5}"/>
                  </a:ext>
                </a:extLst>
              </p:cNvPr>
              <p:cNvCxnSpPr>
                <a:cxnSpLocks/>
              </p:cNvCxnSpPr>
              <p:nvPr/>
            </p:nvCxnSpPr>
            <p:spPr>
              <a:xfrm flipH="1">
                <a:off x="6764253" y="3537985"/>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81981FEC-58D4-4B12-ADC2-59D31198604D}"/>
                  </a:ext>
                </a:extLst>
              </p:cNvPr>
              <p:cNvCxnSpPr>
                <a:cxnSpLocks/>
              </p:cNvCxnSpPr>
              <p:nvPr/>
            </p:nvCxnSpPr>
            <p:spPr>
              <a:xfrm>
                <a:off x="3953481" y="3598565"/>
                <a:ext cx="1324407" cy="1228742"/>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a:extLst>
                  <a:ext uri="{FF2B5EF4-FFF2-40B4-BE49-F238E27FC236}">
                    <a16:creationId xmlns:a16="http://schemas.microsoft.com/office/drawing/2014/main" id="{75B8E31E-F58C-419D-9BEF-5555FC9D84E8}"/>
                  </a:ext>
                </a:extLst>
              </p:cNvPr>
              <p:cNvCxnSpPr>
                <a:cxnSpLocks/>
              </p:cNvCxnSpPr>
              <p:nvPr/>
            </p:nvCxnSpPr>
            <p:spPr>
              <a:xfrm flipH="1">
                <a:off x="3953481" y="2176120"/>
                <a:ext cx="2839286" cy="1146681"/>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889FEC15-968D-4B6A-8C1D-EB4DC1DFF5A2}"/>
                  </a:ext>
                </a:extLst>
              </p:cNvPr>
              <p:cNvCxnSpPr>
                <a:cxnSpLocks/>
              </p:cNvCxnSpPr>
              <p:nvPr/>
            </p:nvCxnSpPr>
            <p:spPr>
              <a:xfrm flipH="1">
                <a:off x="3908184" y="2131541"/>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C3747375-8486-4BF2-AA39-27E6FFEA8B27}"/>
                  </a:ext>
                </a:extLst>
              </p:cNvPr>
              <p:cNvCxnSpPr>
                <a:cxnSpLocks/>
              </p:cNvCxnSpPr>
              <p:nvPr/>
            </p:nvCxnSpPr>
            <p:spPr>
              <a:xfrm>
                <a:off x="6786287" y="2177122"/>
                <a:ext cx="1300632" cy="1145679"/>
              </a:xfrm>
              <a:prstGeom prst="line">
                <a:avLst/>
              </a:prstGeom>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550B6F51-8449-400C-BE7C-1CF7E91A3430}"/>
                  </a:ext>
                </a:extLst>
              </p:cNvPr>
              <p:cNvCxnSpPr>
                <a:cxnSpLocks/>
              </p:cNvCxnSpPr>
              <p:nvPr/>
            </p:nvCxnSpPr>
            <p:spPr>
              <a:xfrm>
                <a:off x="5254688" y="2177122"/>
                <a:ext cx="2865991" cy="1120229"/>
              </a:xfrm>
              <a:prstGeom prst="line">
                <a:avLst/>
              </a:prstGeom>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1EE4A619-CAD5-4406-9755-7257F4763229}"/>
                  </a:ext>
                </a:extLst>
              </p:cNvPr>
              <p:cNvCxnSpPr>
                <a:cxnSpLocks/>
              </p:cNvCxnSpPr>
              <p:nvPr/>
            </p:nvCxnSpPr>
            <p:spPr>
              <a:xfrm>
                <a:off x="5264834" y="2186515"/>
                <a:ext cx="1553461" cy="1166968"/>
              </a:xfrm>
              <a:prstGeom prst="line">
                <a:avLst/>
              </a:prstGeom>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D9D6B728-1DA8-4F93-A7AA-E2CDA5FB066E}"/>
                  </a:ext>
                </a:extLst>
              </p:cNvPr>
              <p:cNvCxnSpPr>
                <a:cxnSpLocks/>
              </p:cNvCxnSpPr>
              <p:nvPr/>
            </p:nvCxnSpPr>
            <p:spPr>
              <a:xfrm>
                <a:off x="6762512" y="3516091"/>
                <a:ext cx="1324407" cy="1228742"/>
              </a:xfrm>
              <a:prstGeom prst="line">
                <a:avLst/>
              </a:prstGeom>
            </p:spPr>
            <p:style>
              <a:lnRef idx="2">
                <a:schemeClr val="dk1"/>
              </a:lnRef>
              <a:fillRef idx="0">
                <a:schemeClr val="dk1"/>
              </a:fillRef>
              <a:effectRef idx="1">
                <a:schemeClr val="dk1"/>
              </a:effectRef>
              <a:fontRef idx="minor">
                <a:schemeClr val="tx1"/>
              </a:fontRef>
            </p:style>
          </p:cxnSp>
          <p:pic>
            <p:nvPicPr>
              <p:cNvPr id="5" name="Graphic 4">
                <a:extLst>
                  <a:ext uri="{FF2B5EF4-FFF2-40B4-BE49-F238E27FC236}">
                    <a16:creationId xmlns:a16="http://schemas.microsoft.com/office/drawing/2014/main" id="{FC72240D-80FB-44D6-8580-E8E2E7E4B018}"/>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3282824" y="4602332"/>
                <a:ext cx="1314576" cy="586563"/>
              </a:xfrm>
              <a:prstGeom prst="rect">
                <a:avLst/>
              </a:prstGeom>
            </p:spPr>
          </p:pic>
          <p:pic>
            <p:nvPicPr>
              <p:cNvPr id="6" name="Graphic 5">
                <a:extLst>
                  <a:ext uri="{FF2B5EF4-FFF2-40B4-BE49-F238E27FC236}">
                    <a16:creationId xmlns:a16="http://schemas.microsoft.com/office/drawing/2014/main" id="{4A245790-FD8A-4190-812D-33509DFECC7E}"/>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4597400" y="4602331"/>
                <a:ext cx="1314576" cy="586563"/>
              </a:xfrm>
              <a:prstGeom prst="rect">
                <a:avLst/>
              </a:prstGeom>
            </p:spPr>
          </p:pic>
          <p:pic>
            <p:nvPicPr>
              <p:cNvPr id="7" name="Graphic 6">
                <a:extLst>
                  <a:ext uri="{FF2B5EF4-FFF2-40B4-BE49-F238E27FC236}">
                    <a16:creationId xmlns:a16="http://schemas.microsoft.com/office/drawing/2014/main" id="{7B0FFBF2-C68B-4783-A770-1300817EC940}"/>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6132111" y="4575392"/>
                <a:ext cx="1314576" cy="586563"/>
              </a:xfrm>
              <a:prstGeom prst="rect">
                <a:avLst/>
              </a:prstGeom>
            </p:spPr>
          </p:pic>
          <p:pic>
            <p:nvPicPr>
              <p:cNvPr id="8" name="Graphic 7">
                <a:extLst>
                  <a:ext uri="{FF2B5EF4-FFF2-40B4-BE49-F238E27FC236}">
                    <a16:creationId xmlns:a16="http://schemas.microsoft.com/office/drawing/2014/main" id="{0081C04F-AA18-4B82-90C4-9F49C5F8C810}"/>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7446687" y="4563848"/>
                <a:ext cx="1314576" cy="586563"/>
              </a:xfrm>
              <a:prstGeom prst="rect">
                <a:avLst/>
              </a:prstGeom>
            </p:spPr>
          </p:pic>
          <p:pic>
            <p:nvPicPr>
              <p:cNvPr id="10" name="Graphic 9">
                <a:extLst>
                  <a:ext uri="{FF2B5EF4-FFF2-40B4-BE49-F238E27FC236}">
                    <a16:creationId xmlns:a16="http://schemas.microsoft.com/office/drawing/2014/main" id="{F2FC4EF3-E455-411E-A5D8-1C9CDFC812E9}"/>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3282824" y="3148997"/>
                <a:ext cx="1314576" cy="586563"/>
              </a:xfrm>
              <a:prstGeom prst="rect">
                <a:avLst/>
              </a:prstGeom>
            </p:spPr>
          </p:pic>
          <p:pic>
            <p:nvPicPr>
              <p:cNvPr id="11" name="Graphic 10">
                <a:extLst>
                  <a:ext uri="{FF2B5EF4-FFF2-40B4-BE49-F238E27FC236}">
                    <a16:creationId xmlns:a16="http://schemas.microsoft.com/office/drawing/2014/main" id="{6F13A7E3-E2C6-4FB5-AECC-0FE9105EE91A}"/>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4597400" y="3148996"/>
                <a:ext cx="1314576" cy="586563"/>
              </a:xfrm>
              <a:prstGeom prst="rect">
                <a:avLst/>
              </a:prstGeom>
            </p:spPr>
          </p:pic>
          <p:pic>
            <p:nvPicPr>
              <p:cNvPr id="12" name="Graphic 11">
                <a:extLst>
                  <a:ext uri="{FF2B5EF4-FFF2-40B4-BE49-F238E27FC236}">
                    <a16:creationId xmlns:a16="http://schemas.microsoft.com/office/drawing/2014/main" id="{B82735F5-9EE3-42FE-9997-281A0BC52FB7}"/>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6132111" y="3122057"/>
                <a:ext cx="1314576" cy="586563"/>
              </a:xfrm>
              <a:prstGeom prst="rect">
                <a:avLst/>
              </a:prstGeom>
            </p:spPr>
          </p:pic>
          <p:pic>
            <p:nvPicPr>
              <p:cNvPr id="13" name="Graphic 12">
                <a:extLst>
                  <a:ext uri="{FF2B5EF4-FFF2-40B4-BE49-F238E27FC236}">
                    <a16:creationId xmlns:a16="http://schemas.microsoft.com/office/drawing/2014/main" id="{ABF79E22-5E04-4304-870F-F5DAAE6D79AA}"/>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7446687" y="3110513"/>
                <a:ext cx="1314576" cy="586563"/>
              </a:xfrm>
              <a:prstGeom prst="rect">
                <a:avLst/>
              </a:prstGeom>
            </p:spPr>
          </p:pic>
          <p:pic>
            <p:nvPicPr>
              <p:cNvPr id="14" name="Graphic 13">
                <a:extLst>
                  <a:ext uri="{FF2B5EF4-FFF2-40B4-BE49-F238E27FC236}">
                    <a16:creationId xmlns:a16="http://schemas.microsoft.com/office/drawing/2014/main" id="{122CE4D7-674E-4216-BFD7-63021E83181F}"/>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4597400" y="1720760"/>
                <a:ext cx="1314576" cy="586563"/>
              </a:xfrm>
              <a:prstGeom prst="rect">
                <a:avLst/>
              </a:prstGeom>
            </p:spPr>
          </p:pic>
          <p:pic>
            <p:nvPicPr>
              <p:cNvPr id="15" name="Graphic 14">
                <a:extLst>
                  <a:ext uri="{FF2B5EF4-FFF2-40B4-BE49-F238E27FC236}">
                    <a16:creationId xmlns:a16="http://schemas.microsoft.com/office/drawing/2014/main" id="{A625A0DF-207B-41F0-A199-8C3BB9441999}"/>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26275" b="56545"/>
              <a:stretch/>
            </p:blipFill>
            <p:spPr>
              <a:xfrm>
                <a:off x="6132111" y="1720759"/>
                <a:ext cx="1314576" cy="586563"/>
              </a:xfrm>
              <a:prstGeom prst="rect">
                <a:avLst/>
              </a:prstGeom>
            </p:spPr>
          </p:pic>
          <p:cxnSp>
            <p:nvCxnSpPr>
              <p:cNvPr id="17" name="Straight Connector 16">
                <a:extLst>
                  <a:ext uri="{FF2B5EF4-FFF2-40B4-BE49-F238E27FC236}">
                    <a16:creationId xmlns:a16="http://schemas.microsoft.com/office/drawing/2014/main" id="{861362D1-12C9-4C1A-9CFC-4473BA631A66}"/>
                  </a:ext>
                </a:extLst>
              </p:cNvPr>
              <p:cNvCxnSpPr>
                <a:cxnSpLocks/>
              </p:cNvCxnSpPr>
              <p:nvPr/>
            </p:nvCxnSpPr>
            <p:spPr>
              <a:xfrm flipH="1">
                <a:off x="3937000"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D7824544-8D92-4468-A095-9D6908A04847}"/>
                  </a:ext>
                </a:extLst>
              </p:cNvPr>
              <p:cNvCxnSpPr>
                <a:cxnSpLocks/>
              </p:cNvCxnSpPr>
              <p:nvPr/>
            </p:nvCxnSpPr>
            <p:spPr>
              <a:xfrm flipH="1">
                <a:off x="5249242"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24304CAD-14C3-45F0-8772-C7B00DFFC2CD}"/>
                  </a:ext>
                </a:extLst>
              </p:cNvPr>
              <p:cNvCxnSpPr>
                <a:cxnSpLocks/>
              </p:cNvCxnSpPr>
              <p:nvPr/>
            </p:nvCxnSpPr>
            <p:spPr>
              <a:xfrm flipH="1">
                <a:off x="6786287" y="356050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E0B83688-5762-4918-9EBB-C6EBB79EA3A7}"/>
                  </a:ext>
                </a:extLst>
              </p:cNvPr>
              <p:cNvCxnSpPr>
                <a:cxnSpLocks/>
              </p:cNvCxnSpPr>
              <p:nvPr/>
            </p:nvCxnSpPr>
            <p:spPr>
              <a:xfrm flipH="1">
                <a:off x="8101247" y="3578831"/>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BDE05E7B-825A-45C2-980A-229FF665E26F}"/>
                  </a:ext>
                </a:extLst>
              </p:cNvPr>
              <p:cNvCxnSpPr>
                <a:cxnSpLocks/>
              </p:cNvCxnSpPr>
              <p:nvPr/>
            </p:nvCxnSpPr>
            <p:spPr>
              <a:xfrm flipH="1">
                <a:off x="5246908" y="2168150"/>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2CCA8D9A-F463-4FF1-AE7D-56E330942AFD}"/>
                  </a:ext>
                </a:extLst>
              </p:cNvPr>
              <p:cNvCxnSpPr>
                <a:cxnSpLocks/>
              </p:cNvCxnSpPr>
              <p:nvPr/>
            </p:nvCxnSpPr>
            <p:spPr>
              <a:xfrm flipH="1">
                <a:off x="6786287" y="2174950"/>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0B41BA24-87EA-44EA-AD93-2D196D8EFB9D}"/>
                  </a:ext>
                </a:extLst>
              </p:cNvPr>
              <p:cNvCxnSpPr>
                <a:cxnSpLocks/>
              </p:cNvCxnSpPr>
              <p:nvPr/>
            </p:nvCxnSpPr>
            <p:spPr>
              <a:xfrm flipH="1">
                <a:off x="3916912" y="3572223"/>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a:extLst>
                  <a:ext uri="{FF2B5EF4-FFF2-40B4-BE49-F238E27FC236}">
                    <a16:creationId xmlns:a16="http://schemas.microsoft.com/office/drawing/2014/main" id="{5EDEE34E-7624-4681-8C3D-EEA5A2513447}"/>
                  </a:ext>
                </a:extLst>
              </p:cNvPr>
              <p:cNvCxnSpPr>
                <a:cxnSpLocks/>
              </p:cNvCxnSpPr>
              <p:nvPr/>
            </p:nvCxnSpPr>
            <p:spPr>
              <a:xfrm flipH="1">
                <a:off x="5224430" y="2186514"/>
                <a:ext cx="1561857" cy="1144852"/>
              </a:xfrm>
              <a:prstGeom prst="line">
                <a:avLst/>
              </a:prstGeom>
            </p:spPr>
            <p:style>
              <a:lnRef idx="2">
                <a:schemeClr val="dk1"/>
              </a:lnRef>
              <a:fillRef idx="0">
                <a:schemeClr val="dk1"/>
              </a:fillRef>
              <a:effectRef idx="1">
                <a:schemeClr val="dk1"/>
              </a:effectRef>
              <a:fontRef idx="minor">
                <a:schemeClr val="tx1"/>
              </a:fontRef>
            </p:style>
          </p:cxnSp>
          <p:pic>
            <p:nvPicPr>
              <p:cNvPr id="3074" name="Picture 2" descr="Image result for server image">
                <a:extLst>
                  <a:ext uri="{FF2B5EF4-FFF2-40B4-BE49-F238E27FC236}">
                    <a16:creationId xmlns:a16="http://schemas.microsoft.com/office/drawing/2014/main" id="{88AB64EB-34E0-4763-8350-1EA9B51414A9}"/>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23208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Image result for server image">
                <a:extLst>
                  <a:ext uri="{FF2B5EF4-FFF2-40B4-BE49-F238E27FC236}">
                    <a16:creationId xmlns:a16="http://schemas.microsoft.com/office/drawing/2014/main" id="{814CD008-C28D-47B2-80C3-BD345967892D}"/>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85109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Image result for server image">
                <a:extLst>
                  <a:ext uri="{FF2B5EF4-FFF2-40B4-BE49-F238E27FC236}">
                    <a16:creationId xmlns:a16="http://schemas.microsoft.com/office/drawing/2014/main" id="{78B61823-5F50-42BD-BA21-62B411146879}"/>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2651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Image result for server image">
                <a:extLst>
                  <a:ext uri="{FF2B5EF4-FFF2-40B4-BE49-F238E27FC236}">
                    <a16:creationId xmlns:a16="http://schemas.microsoft.com/office/drawing/2014/main" id="{AFCE181A-8B3F-467F-AC25-ADA49528E828}"/>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14552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Image result for server image">
                <a:extLst>
                  <a:ext uri="{FF2B5EF4-FFF2-40B4-BE49-F238E27FC236}">
                    <a16:creationId xmlns:a16="http://schemas.microsoft.com/office/drawing/2014/main" id="{20A60FC1-432A-4AC5-B469-0A8FE0E0FCE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10627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descr="Image result for server image">
                <a:extLst>
                  <a:ext uri="{FF2B5EF4-FFF2-40B4-BE49-F238E27FC236}">
                    <a16:creationId xmlns:a16="http://schemas.microsoft.com/office/drawing/2014/main" id="{45EEFF2A-84A7-463C-A409-CA7AE5D43131}"/>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72528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descr="Image result for server image">
                <a:extLst>
                  <a:ext uri="{FF2B5EF4-FFF2-40B4-BE49-F238E27FC236}">
                    <a16:creationId xmlns:a16="http://schemas.microsoft.com/office/drawing/2014/main" id="{32ACD93B-36A9-4A38-8578-80DC565D5BD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44668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2" descr="Image result for server image">
                <a:extLst>
                  <a:ext uri="{FF2B5EF4-FFF2-40B4-BE49-F238E27FC236}">
                    <a16:creationId xmlns:a16="http://schemas.microsoft.com/office/drawing/2014/main" id="{534FB6AC-C23C-455A-A563-58F3360867CC}"/>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06569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cxnSp>
            <p:nvCxnSpPr>
              <p:cNvPr id="82" name="Straight Connector 81">
                <a:extLst>
                  <a:ext uri="{FF2B5EF4-FFF2-40B4-BE49-F238E27FC236}">
                    <a16:creationId xmlns:a16="http://schemas.microsoft.com/office/drawing/2014/main" id="{041BAFDC-B344-4DAB-ACE5-A6CD59B0FB05}"/>
                  </a:ext>
                </a:extLst>
              </p:cNvPr>
              <p:cNvCxnSpPr>
                <a:cxnSpLocks/>
              </p:cNvCxnSpPr>
              <p:nvPr/>
            </p:nvCxnSpPr>
            <p:spPr>
              <a:xfrm flipH="1">
                <a:off x="4876068"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0C5F624B-C455-4FA7-92D8-1116739B01AB}"/>
                  </a:ext>
                </a:extLst>
              </p:cNvPr>
              <p:cNvCxnSpPr>
                <a:cxnSpLocks/>
              </p:cNvCxnSpPr>
              <p:nvPr/>
            </p:nvCxnSpPr>
            <p:spPr>
              <a:xfrm flipH="1">
                <a:off x="6461741" y="5059933"/>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00E1447E-AC0F-41BB-B2B0-29C0C14A7BE5}"/>
                  </a:ext>
                </a:extLst>
              </p:cNvPr>
              <p:cNvCxnSpPr>
                <a:cxnSpLocks/>
              </p:cNvCxnSpPr>
              <p:nvPr/>
            </p:nvCxnSpPr>
            <p:spPr>
              <a:xfrm flipH="1">
                <a:off x="7776317" y="5044942"/>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36592E3B-FF01-470D-9827-AF71F9FEEABB}"/>
                  </a:ext>
                </a:extLst>
              </p:cNvPr>
              <p:cNvCxnSpPr>
                <a:cxnSpLocks/>
              </p:cNvCxnSpPr>
              <p:nvPr/>
            </p:nvCxnSpPr>
            <p:spPr>
              <a:xfrm>
                <a:off x="3937001"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027C0D29-EEAB-48BA-BBFA-382855294A7A}"/>
                  </a:ext>
                </a:extLst>
              </p:cNvPr>
              <p:cNvCxnSpPr>
                <a:cxnSpLocks/>
              </p:cNvCxnSpPr>
              <p:nvPr/>
            </p:nvCxnSpPr>
            <p:spPr>
              <a:xfrm>
                <a:off x="5229374"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9" name="Straight Connector 88">
                <a:extLst>
                  <a:ext uri="{FF2B5EF4-FFF2-40B4-BE49-F238E27FC236}">
                    <a16:creationId xmlns:a16="http://schemas.microsoft.com/office/drawing/2014/main" id="{119FC100-E3D7-4C24-84BF-297A50B59751}"/>
                  </a:ext>
                </a:extLst>
              </p:cNvPr>
              <p:cNvCxnSpPr>
                <a:cxnSpLocks/>
              </p:cNvCxnSpPr>
              <p:nvPr/>
            </p:nvCxnSpPr>
            <p:spPr>
              <a:xfrm>
                <a:off x="6833044" y="5044942"/>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90" name="Straight Connector 89">
                <a:extLst>
                  <a:ext uri="{FF2B5EF4-FFF2-40B4-BE49-F238E27FC236}">
                    <a16:creationId xmlns:a16="http://schemas.microsoft.com/office/drawing/2014/main" id="{D3EFDAFB-901B-4DE9-88ED-16658075D16E}"/>
                  </a:ext>
                </a:extLst>
              </p:cNvPr>
              <p:cNvCxnSpPr>
                <a:cxnSpLocks/>
              </p:cNvCxnSpPr>
              <p:nvPr/>
            </p:nvCxnSpPr>
            <p:spPr>
              <a:xfrm>
                <a:off x="8121789" y="5042431"/>
                <a:ext cx="314050" cy="595348"/>
              </a:xfrm>
              <a:prstGeom prst="line">
                <a:avLst/>
              </a:prstGeom>
            </p:spPr>
            <p:style>
              <a:lnRef idx="2">
                <a:schemeClr val="dk1"/>
              </a:lnRef>
              <a:fillRef idx="0">
                <a:schemeClr val="dk1"/>
              </a:fillRef>
              <a:effectRef idx="1">
                <a:schemeClr val="dk1"/>
              </a:effectRef>
              <a:fontRef idx="minor">
                <a:schemeClr val="tx1"/>
              </a:fontRef>
            </p:style>
          </p:cxnSp>
          <p:sp>
            <p:nvSpPr>
              <p:cNvPr id="99" name="TextBox 98">
                <a:extLst>
                  <a:ext uri="{FF2B5EF4-FFF2-40B4-BE49-F238E27FC236}">
                    <a16:creationId xmlns:a16="http://schemas.microsoft.com/office/drawing/2014/main" id="{FFF9F01F-02F4-4431-95BC-E9DD1B6AD047}"/>
                  </a:ext>
                </a:extLst>
              </p:cNvPr>
              <p:cNvSpPr txBox="1"/>
              <p:nvPr/>
            </p:nvSpPr>
            <p:spPr>
              <a:xfrm>
                <a:off x="3089578" y="4744189"/>
                <a:ext cx="539283" cy="421484"/>
              </a:xfrm>
              <a:prstGeom prst="rect">
                <a:avLst/>
              </a:prstGeom>
              <a:noFill/>
            </p:spPr>
            <p:txBody>
              <a:bodyPr wrap="square" rtlCol="0">
                <a:spAutoFit/>
              </a:bodyPr>
              <a:lstStyle/>
              <a:p>
                <a:r>
                  <a:rPr lang="en-SG" sz="1050" dirty="0"/>
                  <a:t>S1</a:t>
                </a:r>
              </a:p>
            </p:txBody>
          </p:sp>
          <p:sp>
            <p:nvSpPr>
              <p:cNvPr id="100" name="TextBox 99">
                <a:extLst>
                  <a:ext uri="{FF2B5EF4-FFF2-40B4-BE49-F238E27FC236}">
                    <a16:creationId xmlns:a16="http://schemas.microsoft.com/office/drawing/2014/main" id="{24A88F79-0AAF-446C-9652-EF949463A7A2}"/>
                  </a:ext>
                </a:extLst>
              </p:cNvPr>
              <p:cNvSpPr txBox="1"/>
              <p:nvPr/>
            </p:nvSpPr>
            <p:spPr>
              <a:xfrm>
                <a:off x="4414764" y="4723567"/>
                <a:ext cx="539283" cy="421484"/>
              </a:xfrm>
              <a:prstGeom prst="rect">
                <a:avLst/>
              </a:prstGeom>
              <a:noFill/>
            </p:spPr>
            <p:txBody>
              <a:bodyPr wrap="square" rtlCol="0">
                <a:spAutoFit/>
              </a:bodyPr>
              <a:lstStyle/>
              <a:p>
                <a:r>
                  <a:rPr lang="en-SG" sz="1050" dirty="0"/>
                  <a:t>S2</a:t>
                </a:r>
              </a:p>
            </p:txBody>
          </p:sp>
          <p:sp>
            <p:nvSpPr>
              <p:cNvPr id="101" name="TextBox 100">
                <a:extLst>
                  <a:ext uri="{FF2B5EF4-FFF2-40B4-BE49-F238E27FC236}">
                    <a16:creationId xmlns:a16="http://schemas.microsoft.com/office/drawing/2014/main" id="{ED1C469E-9BD2-4535-B5EB-64D538DF684F}"/>
                  </a:ext>
                </a:extLst>
              </p:cNvPr>
              <p:cNvSpPr txBox="1"/>
              <p:nvPr/>
            </p:nvSpPr>
            <p:spPr>
              <a:xfrm>
                <a:off x="3097815" y="3278187"/>
                <a:ext cx="539283" cy="421484"/>
              </a:xfrm>
              <a:prstGeom prst="rect">
                <a:avLst/>
              </a:prstGeom>
              <a:noFill/>
            </p:spPr>
            <p:txBody>
              <a:bodyPr wrap="square" rtlCol="0">
                <a:spAutoFit/>
              </a:bodyPr>
              <a:lstStyle/>
              <a:p>
                <a:r>
                  <a:rPr lang="en-SG" sz="1050" dirty="0"/>
                  <a:t>S3</a:t>
                </a:r>
              </a:p>
            </p:txBody>
          </p:sp>
          <p:sp>
            <p:nvSpPr>
              <p:cNvPr id="102" name="TextBox 101">
                <a:extLst>
                  <a:ext uri="{FF2B5EF4-FFF2-40B4-BE49-F238E27FC236}">
                    <a16:creationId xmlns:a16="http://schemas.microsoft.com/office/drawing/2014/main" id="{A4AFDFC5-8E73-4113-9984-B8B69BACBE1A}"/>
                  </a:ext>
                </a:extLst>
              </p:cNvPr>
              <p:cNvSpPr txBox="1"/>
              <p:nvPr/>
            </p:nvSpPr>
            <p:spPr>
              <a:xfrm>
                <a:off x="4392684" y="3292167"/>
                <a:ext cx="539283" cy="421484"/>
              </a:xfrm>
              <a:prstGeom prst="rect">
                <a:avLst/>
              </a:prstGeom>
              <a:noFill/>
            </p:spPr>
            <p:txBody>
              <a:bodyPr wrap="square" rtlCol="0">
                <a:spAutoFit/>
              </a:bodyPr>
              <a:lstStyle/>
              <a:p>
                <a:r>
                  <a:rPr lang="en-SG" sz="1050" dirty="0"/>
                  <a:t>S4</a:t>
                </a:r>
              </a:p>
            </p:txBody>
          </p:sp>
          <p:sp>
            <p:nvSpPr>
              <p:cNvPr id="103" name="TextBox 102">
                <a:extLst>
                  <a:ext uri="{FF2B5EF4-FFF2-40B4-BE49-F238E27FC236}">
                    <a16:creationId xmlns:a16="http://schemas.microsoft.com/office/drawing/2014/main" id="{C0F4C1B1-A41E-4B39-B689-9AA4235C781D}"/>
                  </a:ext>
                </a:extLst>
              </p:cNvPr>
              <p:cNvSpPr txBox="1"/>
              <p:nvPr/>
            </p:nvSpPr>
            <p:spPr>
              <a:xfrm>
                <a:off x="4382613" y="1842837"/>
                <a:ext cx="539283" cy="421484"/>
              </a:xfrm>
              <a:prstGeom prst="rect">
                <a:avLst/>
              </a:prstGeom>
              <a:noFill/>
            </p:spPr>
            <p:txBody>
              <a:bodyPr wrap="square" rtlCol="0">
                <a:spAutoFit/>
              </a:bodyPr>
              <a:lstStyle/>
              <a:p>
                <a:r>
                  <a:rPr lang="en-SG" sz="1050" dirty="0"/>
                  <a:t>S5</a:t>
                </a:r>
              </a:p>
            </p:txBody>
          </p:sp>
          <p:sp>
            <p:nvSpPr>
              <p:cNvPr id="104" name="TextBox 103">
                <a:extLst>
                  <a:ext uri="{FF2B5EF4-FFF2-40B4-BE49-F238E27FC236}">
                    <a16:creationId xmlns:a16="http://schemas.microsoft.com/office/drawing/2014/main" id="{5C2222E7-3DE6-4F14-A9B5-1F10BE441900}"/>
                  </a:ext>
                </a:extLst>
              </p:cNvPr>
              <p:cNvSpPr txBox="1"/>
              <p:nvPr/>
            </p:nvSpPr>
            <p:spPr>
              <a:xfrm>
                <a:off x="5742883" y="1860052"/>
                <a:ext cx="683354" cy="421484"/>
              </a:xfrm>
              <a:prstGeom prst="rect">
                <a:avLst/>
              </a:prstGeom>
              <a:noFill/>
            </p:spPr>
            <p:txBody>
              <a:bodyPr wrap="square" rtlCol="0">
                <a:spAutoFit/>
              </a:bodyPr>
              <a:lstStyle/>
              <a:p>
                <a:r>
                  <a:rPr lang="en-SG" sz="1050" dirty="0"/>
                  <a:t>S10</a:t>
                </a:r>
              </a:p>
            </p:txBody>
          </p:sp>
          <p:sp>
            <p:nvSpPr>
              <p:cNvPr id="105" name="TextBox 104">
                <a:extLst>
                  <a:ext uri="{FF2B5EF4-FFF2-40B4-BE49-F238E27FC236}">
                    <a16:creationId xmlns:a16="http://schemas.microsoft.com/office/drawing/2014/main" id="{D71B3784-0712-4934-9A5D-3C80C7778351}"/>
                  </a:ext>
                </a:extLst>
              </p:cNvPr>
              <p:cNvSpPr txBox="1"/>
              <p:nvPr/>
            </p:nvSpPr>
            <p:spPr>
              <a:xfrm>
                <a:off x="5866922" y="3272925"/>
                <a:ext cx="596704" cy="421484"/>
              </a:xfrm>
              <a:prstGeom prst="rect">
                <a:avLst/>
              </a:prstGeom>
              <a:noFill/>
            </p:spPr>
            <p:txBody>
              <a:bodyPr wrap="square" rtlCol="0">
                <a:spAutoFit/>
              </a:bodyPr>
              <a:lstStyle/>
              <a:p>
                <a:r>
                  <a:rPr lang="en-SG" sz="1050" dirty="0"/>
                  <a:t>S8</a:t>
                </a:r>
              </a:p>
            </p:txBody>
          </p:sp>
          <p:sp>
            <p:nvSpPr>
              <p:cNvPr id="106" name="TextBox 105">
                <a:extLst>
                  <a:ext uri="{FF2B5EF4-FFF2-40B4-BE49-F238E27FC236}">
                    <a16:creationId xmlns:a16="http://schemas.microsoft.com/office/drawing/2014/main" id="{98CD48FF-C772-4CDD-9289-BA3BA98974BB}"/>
                  </a:ext>
                </a:extLst>
              </p:cNvPr>
              <p:cNvSpPr txBox="1"/>
              <p:nvPr/>
            </p:nvSpPr>
            <p:spPr>
              <a:xfrm>
                <a:off x="5894690" y="4740472"/>
                <a:ext cx="539283" cy="421484"/>
              </a:xfrm>
              <a:prstGeom prst="rect">
                <a:avLst/>
              </a:prstGeom>
              <a:noFill/>
            </p:spPr>
            <p:txBody>
              <a:bodyPr wrap="square" rtlCol="0">
                <a:spAutoFit/>
              </a:bodyPr>
              <a:lstStyle/>
              <a:p>
                <a:r>
                  <a:rPr lang="en-SG" sz="1050" dirty="0"/>
                  <a:t>S6</a:t>
                </a:r>
              </a:p>
            </p:txBody>
          </p:sp>
          <p:sp>
            <p:nvSpPr>
              <p:cNvPr id="107" name="TextBox 106">
                <a:extLst>
                  <a:ext uri="{FF2B5EF4-FFF2-40B4-BE49-F238E27FC236}">
                    <a16:creationId xmlns:a16="http://schemas.microsoft.com/office/drawing/2014/main" id="{2595E5E3-4E87-447A-970F-778A04C4DDEB}"/>
                  </a:ext>
                </a:extLst>
              </p:cNvPr>
              <p:cNvSpPr txBox="1"/>
              <p:nvPr/>
            </p:nvSpPr>
            <p:spPr>
              <a:xfrm>
                <a:off x="7231971" y="3245212"/>
                <a:ext cx="617953" cy="421484"/>
              </a:xfrm>
              <a:prstGeom prst="rect">
                <a:avLst/>
              </a:prstGeom>
              <a:noFill/>
            </p:spPr>
            <p:txBody>
              <a:bodyPr wrap="square" rtlCol="0">
                <a:spAutoFit/>
              </a:bodyPr>
              <a:lstStyle/>
              <a:p>
                <a:r>
                  <a:rPr lang="en-SG" sz="1050" dirty="0"/>
                  <a:t>S9</a:t>
                </a:r>
              </a:p>
            </p:txBody>
          </p:sp>
          <p:sp>
            <p:nvSpPr>
              <p:cNvPr id="108" name="TextBox 107">
                <a:extLst>
                  <a:ext uri="{FF2B5EF4-FFF2-40B4-BE49-F238E27FC236}">
                    <a16:creationId xmlns:a16="http://schemas.microsoft.com/office/drawing/2014/main" id="{32E9246D-F3EA-43CA-BB4D-30DCAA65C178}"/>
                  </a:ext>
                </a:extLst>
              </p:cNvPr>
              <p:cNvSpPr txBox="1"/>
              <p:nvPr/>
            </p:nvSpPr>
            <p:spPr>
              <a:xfrm>
                <a:off x="7231971" y="4692696"/>
                <a:ext cx="607865" cy="421484"/>
              </a:xfrm>
              <a:prstGeom prst="rect">
                <a:avLst/>
              </a:prstGeom>
              <a:noFill/>
            </p:spPr>
            <p:txBody>
              <a:bodyPr wrap="square" rtlCol="0">
                <a:spAutoFit/>
              </a:bodyPr>
              <a:lstStyle/>
              <a:p>
                <a:r>
                  <a:rPr lang="en-SG" sz="1050" dirty="0"/>
                  <a:t>S7</a:t>
                </a:r>
              </a:p>
            </p:txBody>
          </p:sp>
        </p:grpSp>
      </p:grpSp>
      <p:pic>
        <p:nvPicPr>
          <p:cNvPr id="131" name="Picture 2" descr="Image result for server image">
            <a:extLst>
              <a:ext uri="{FF2B5EF4-FFF2-40B4-BE49-F238E27FC236}">
                <a16:creationId xmlns:a16="http://schemas.microsoft.com/office/drawing/2014/main" id="{D1C45006-7BD6-411B-900A-17EBDDEA78C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40901" y="2420322"/>
            <a:ext cx="1653035" cy="575746"/>
          </a:xfrm>
          <a:prstGeom prst="rect">
            <a:avLst/>
          </a:prstGeom>
          <a:noFill/>
          <a:extLst>
            <a:ext uri="{909E8E84-426E-40DD-AFC4-6F175D3DCCD1}">
              <a14:hiddenFill xmlns:a14="http://schemas.microsoft.com/office/drawing/2010/main">
                <a:solidFill>
                  <a:srgbClr val="FFFFFF"/>
                </a:solidFill>
              </a14:hiddenFill>
            </a:ext>
          </a:extLst>
        </p:spPr>
      </p:pic>
      <p:sp>
        <p:nvSpPr>
          <p:cNvPr id="132" name="TextBox 131">
            <a:extLst>
              <a:ext uri="{FF2B5EF4-FFF2-40B4-BE49-F238E27FC236}">
                <a16:creationId xmlns:a16="http://schemas.microsoft.com/office/drawing/2014/main" id="{6C2530E5-8A13-4B8C-9B9B-FEC239A90864}"/>
              </a:ext>
            </a:extLst>
          </p:cNvPr>
          <p:cNvSpPr txBox="1"/>
          <p:nvPr/>
        </p:nvSpPr>
        <p:spPr>
          <a:xfrm>
            <a:off x="1743375" y="1883647"/>
            <a:ext cx="1262140" cy="646331"/>
          </a:xfrm>
          <a:prstGeom prst="rect">
            <a:avLst/>
          </a:prstGeom>
          <a:noFill/>
        </p:spPr>
        <p:txBody>
          <a:bodyPr wrap="square" rtlCol="0">
            <a:spAutoFit/>
          </a:bodyPr>
          <a:lstStyle/>
          <a:p>
            <a:pPr algn="ctr"/>
            <a:r>
              <a:rPr lang="en-SG" b="1" dirty="0"/>
              <a:t>Collector</a:t>
            </a:r>
          </a:p>
          <a:p>
            <a:pPr algn="ctr"/>
            <a:r>
              <a:rPr lang="en-SG" b="1" dirty="0"/>
              <a:t>(Debugger)</a:t>
            </a:r>
          </a:p>
        </p:txBody>
      </p:sp>
      <p:sp>
        <p:nvSpPr>
          <p:cNvPr id="134" name="TextBox 133">
            <a:extLst>
              <a:ext uri="{FF2B5EF4-FFF2-40B4-BE49-F238E27FC236}">
                <a16:creationId xmlns:a16="http://schemas.microsoft.com/office/drawing/2014/main" id="{9B077094-1546-4762-BE7A-95FB3E9273DF}"/>
              </a:ext>
            </a:extLst>
          </p:cNvPr>
          <p:cNvSpPr txBox="1"/>
          <p:nvPr/>
        </p:nvSpPr>
        <p:spPr>
          <a:xfrm>
            <a:off x="3060694" y="4486350"/>
            <a:ext cx="2788886" cy="646331"/>
          </a:xfrm>
          <a:prstGeom prst="rect">
            <a:avLst/>
          </a:prstGeom>
          <a:noFill/>
        </p:spPr>
        <p:txBody>
          <a:bodyPr wrap="square" rtlCol="0">
            <a:spAutoFit/>
          </a:bodyPr>
          <a:lstStyle/>
          <a:p>
            <a:pPr algn="ctr"/>
            <a:r>
              <a:rPr lang="en-SG" b="1" dirty="0"/>
              <a:t>High Queueing </a:t>
            </a:r>
          </a:p>
          <a:p>
            <a:pPr algn="ctr"/>
            <a:r>
              <a:rPr lang="en-SG" b="1" dirty="0"/>
              <a:t>due to Burst</a:t>
            </a:r>
          </a:p>
        </p:txBody>
      </p:sp>
      <p:pic>
        <p:nvPicPr>
          <p:cNvPr id="135" name="Graphic 134" descr="High voltage">
            <a:extLst>
              <a:ext uri="{FF2B5EF4-FFF2-40B4-BE49-F238E27FC236}">
                <a16:creationId xmlns:a16="http://schemas.microsoft.com/office/drawing/2014/main" id="{6E161567-0EDB-454C-86C0-DEA6097A8642}"/>
              </a:ext>
            </a:extLst>
          </p:cNvPr>
          <p:cNvPicPr>
            <a:picLocks noChangeAspect="1"/>
          </p:cNvPicPr>
          <p:nvPr/>
        </p:nvPicPr>
        <p:blipFill>
          <a:blip r:embed="rId9" cstate="print">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554020" y="4670052"/>
            <a:ext cx="291853" cy="291853"/>
          </a:xfrm>
          <a:prstGeom prst="rect">
            <a:avLst/>
          </a:prstGeom>
        </p:spPr>
      </p:pic>
      <p:sp>
        <p:nvSpPr>
          <p:cNvPr id="72" name="Rectangle 71">
            <a:extLst>
              <a:ext uri="{FF2B5EF4-FFF2-40B4-BE49-F238E27FC236}">
                <a16:creationId xmlns:a16="http://schemas.microsoft.com/office/drawing/2014/main" id="{30DD4C38-B6D6-4AA1-B063-413B426D0362}"/>
              </a:ext>
            </a:extLst>
          </p:cNvPr>
          <p:cNvSpPr/>
          <p:nvPr/>
        </p:nvSpPr>
        <p:spPr>
          <a:xfrm>
            <a:off x="5698066" y="1191757"/>
            <a:ext cx="7914325" cy="1400383"/>
          </a:xfrm>
          <a:prstGeom prst="rect">
            <a:avLst/>
          </a:prstGeom>
        </p:spPr>
        <p:txBody>
          <a:bodyPr wrap="square">
            <a:spAutoFit/>
          </a:bodyPr>
          <a:lstStyle/>
          <a:p>
            <a:r>
              <a:rPr lang="en-SG" sz="1200" dirty="0">
                <a:latin typeface="Georgia" panose="02040502050405020303" pitchFamily="18" charset="0"/>
              </a:rPr>
              <a:t>SELECT switch, </a:t>
            </a:r>
            <a:r>
              <a:rPr lang="en-SG" sz="1200" dirty="0" err="1">
                <a:latin typeface="Georgia" panose="02040502050405020303" pitchFamily="18" charset="0"/>
              </a:rPr>
              <a:t>time_in</a:t>
            </a:r>
            <a:r>
              <a:rPr lang="en-SG" sz="1200" dirty="0">
                <a:latin typeface="Georgia" panose="02040502050405020303" pitchFamily="18" charset="0"/>
              </a:rPr>
              <a:t>     </a:t>
            </a:r>
          </a:p>
          <a:p>
            <a:r>
              <a:rPr lang="en-SG" sz="1200" dirty="0">
                <a:latin typeface="Georgia" panose="02040502050405020303" pitchFamily="18" charset="0"/>
              </a:rPr>
              <a:t>	FROM </a:t>
            </a:r>
            <a:r>
              <a:rPr lang="en-SG" sz="1200" dirty="0" err="1">
                <a:latin typeface="Georgia" panose="02040502050405020303" pitchFamily="18" charset="0"/>
              </a:rPr>
              <a:t>packetrecords</a:t>
            </a:r>
            <a:r>
              <a:rPr lang="en-SG" sz="1200" dirty="0">
                <a:latin typeface="Georgia" panose="02040502050405020303" pitchFamily="18" charset="0"/>
              </a:rPr>
              <a:t>     WHERE hash     </a:t>
            </a:r>
          </a:p>
          <a:p>
            <a:r>
              <a:rPr lang="en-SG" sz="1200" dirty="0">
                <a:latin typeface="Georgia" panose="02040502050405020303" pitchFamily="18" charset="0"/>
              </a:rPr>
              <a:t>	IN (SELECT hash FROM </a:t>
            </a:r>
            <a:r>
              <a:rPr lang="en-SG" sz="1200" dirty="0" err="1">
                <a:latin typeface="Georgia" panose="02040502050405020303" pitchFamily="18" charset="0"/>
              </a:rPr>
              <a:t>packetrecords</a:t>
            </a:r>
            <a:r>
              <a:rPr lang="en-SG" sz="1200" dirty="0">
                <a:latin typeface="Georgia" panose="02040502050405020303" pitchFamily="18" charset="0"/>
              </a:rPr>
              <a:t> AS A </a:t>
            </a:r>
          </a:p>
          <a:p>
            <a:r>
              <a:rPr lang="en-SG" sz="1200" dirty="0">
                <a:latin typeface="Georgia" panose="02040502050405020303" pitchFamily="18" charset="0"/>
              </a:rPr>
              <a:t>	JOIN triggers as T     ON (</a:t>
            </a:r>
            <a:r>
              <a:rPr lang="en-SG" sz="1200" dirty="0" err="1">
                <a:latin typeface="Georgia" panose="02040502050405020303" pitchFamily="18" charset="0"/>
              </a:rPr>
              <a:t>A.time_in</a:t>
            </a:r>
            <a:r>
              <a:rPr lang="en-SG" sz="1200" dirty="0">
                <a:latin typeface="Georgia" panose="02040502050405020303" pitchFamily="18" charset="0"/>
              </a:rPr>
              <a:t> &lt; </a:t>
            </a:r>
            <a:r>
              <a:rPr lang="en-SG" sz="1200" dirty="0" err="1">
                <a:latin typeface="Georgia" panose="02040502050405020303" pitchFamily="18" charset="0"/>
              </a:rPr>
              <a:t>T.time</a:t>
            </a:r>
            <a:r>
              <a:rPr lang="en-SG" sz="1200" dirty="0">
                <a:latin typeface="Georgia" panose="02040502050405020303" pitchFamily="18" charset="0"/>
              </a:rPr>
              <a:t> AND </a:t>
            </a:r>
            <a:r>
              <a:rPr lang="en-SG" sz="1200" dirty="0" err="1">
                <a:latin typeface="Georgia" panose="02040502050405020303" pitchFamily="18" charset="0"/>
              </a:rPr>
              <a:t>A.switch</a:t>
            </a:r>
            <a:r>
              <a:rPr lang="en-SG" sz="1200" dirty="0">
                <a:latin typeface="Georgia" panose="02040502050405020303" pitchFamily="18" charset="0"/>
              </a:rPr>
              <a:t> = </a:t>
            </a:r>
            <a:r>
              <a:rPr lang="en-SG" sz="1200" dirty="0" err="1">
                <a:latin typeface="Georgia" panose="02040502050405020303" pitchFamily="18" charset="0"/>
              </a:rPr>
              <a:t>T.switch</a:t>
            </a:r>
            <a:r>
              <a:rPr lang="en-SG" sz="1200" dirty="0">
                <a:latin typeface="Georgia" panose="02040502050405020303" pitchFamily="18" charset="0"/>
              </a:rPr>
              <a:t>))     </a:t>
            </a:r>
          </a:p>
          <a:p>
            <a:r>
              <a:rPr lang="en-SG" sz="1200" dirty="0">
                <a:latin typeface="Georgia" panose="02040502050405020303" pitchFamily="18" charset="0"/>
              </a:rPr>
              <a:t>	AND switch  IN (SELECT switch FROM </a:t>
            </a:r>
            <a:r>
              <a:rPr lang="en-SG" sz="1300" dirty="0">
                <a:latin typeface="Georgia" panose="02040502050405020303" pitchFamily="18" charset="0"/>
              </a:rPr>
              <a:t>switches</a:t>
            </a:r>
            <a:r>
              <a:rPr lang="en-SG" sz="1200" dirty="0">
                <a:latin typeface="Georgia" panose="02040502050405020303" pitchFamily="18" charset="0"/>
              </a:rPr>
              <a:t> WHERE type = "tor");</a:t>
            </a:r>
          </a:p>
          <a:p>
            <a:r>
              <a:rPr lang="en-SG" sz="1200" dirty="0">
                <a:latin typeface="Georgia" panose="02040502050405020303" pitchFamily="18" charset="0"/>
              </a:rPr>
              <a:t>  </a:t>
            </a:r>
          </a:p>
          <a:p>
            <a:r>
              <a:rPr lang="en-SG" sz="1200" dirty="0">
                <a:latin typeface="Georgia" panose="02040502050405020303" pitchFamily="18" charset="0"/>
              </a:rPr>
              <a:t>SELECT </a:t>
            </a:r>
            <a:r>
              <a:rPr lang="en-SG" sz="1200" dirty="0" err="1">
                <a:latin typeface="Georgia" panose="02040502050405020303" pitchFamily="18" charset="0"/>
              </a:rPr>
              <a:t>time_queue</a:t>
            </a:r>
            <a:r>
              <a:rPr lang="en-SG" sz="1200" dirty="0">
                <a:latin typeface="Georgia" panose="02040502050405020303" pitchFamily="18" charset="0"/>
              </a:rPr>
              <a:t>  FROM </a:t>
            </a:r>
            <a:r>
              <a:rPr lang="en-SG" sz="1200" dirty="0" err="1">
                <a:latin typeface="Georgia" panose="02040502050405020303" pitchFamily="18" charset="0"/>
              </a:rPr>
              <a:t>packetrecords</a:t>
            </a:r>
            <a:r>
              <a:rPr lang="en-SG" sz="1200" dirty="0">
                <a:latin typeface="Georgia" panose="02040502050405020303" pitchFamily="18" charset="0"/>
              </a:rPr>
              <a:t> where switch=7;</a:t>
            </a:r>
          </a:p>
        </p:txBody>
      </p:sp>
      <p:sp>
        <p:nvSpPr>
          <p:cNvPr id="81" name="Oval 80">
            <a:extLst>
              <a:ext uri="{FF2B5EF4-FFF2-40B4-BE49-F238E27FC236}">
                <a16:creationId xmlns:a16="http://schemas.microsoft.com/office/drawing/2014/main" id="{A52734C9-ED9A-4FBE-A716-26B0C50E6FD5}"/>
              </a:ext>
            </a:extLst>
          </p:cNvPr>
          <p:cNvSpPr/>
          <p:nvPr/>
        </p:nvSpPr>
        <p:spPr>
          <a:xfrm rot="448381">
            <a:off x="9178924" y="2607842"/>
            <a:ext cx="530623" cy="1127485"/>
          </a:xfrm>
          <a:prstGeom prst="ellipse">
            <a:avLst/>
          </a:prstGeom>
          <a:noFill/>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0" name="Left Brace 109">
            <a:extLst>
              <a:ext uri="{FF2B5EF4-FFF2-40B4-BE49-F238E27FC236}">
                <a16:creationId xmlns:a16="http://schemas.microsoft.com/office/drawing/2014/main" id="{A14477AF-8A22-4D3A-A2C5-5F3A2C80C246}"/>
              </a:ext>
            </a:extLst>
          </p:cNvPr>
          <p:cNvSpPr/>
          <p:nvPr/>
        </p:nvSpPr>
        <p:spPr>
          <a:xfrm rot="16200000">
            <a:off x="1709771" y="4985173"/>
            <a:ext cx="364010" cy="2337837"/>
          </a:xfrm>
          <a:prstGeom prst="leftBrace">
            <a:avLst>
              <a:gd name="adj1" fmla="val 8333"/>
              <a:gd name="adj2" fmla="val 4971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SG"/>
          </a:p>
        </p:txBody>
      </p:sp>
      <p:sp>
        <p:nvSpPr>
          <p:cNvPr id="111" name="Content Placeholder 2">
            <a:extLst>
              <a:ext uri="{FF2B5EF4-FFF2-40B4-BE49-F238E27FC236}">
                <a16:creationId xmlns:a16="http://schemas.microsoft.com/office/drawing/2014/main" id="{93844A98-31FB-470B-8894-82A19C84AB64}"/>
              </a:ext>
            </a:extLst>
          </p:cNvPr>
          <p:cNvSpPr txBox="1">
            <a:spLocks/>
          </p:cNvSpPr>
          <p:nvPr/>
        </p:nvSpPr>
        <p:spPr>
          <a:xfrm>
            <a:off x="22467" y="6365881"/>
            <a:ext cx="4324346" cy="859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SG" b="1" dirty="0"/>
              <a:t>Synchronized Fan-In Traffic</a:t>
            </a:r>
          </a:p>
        </p:txBody>
      </p:sp>
      <p:sp>
        <p:nvSpPr>
          <p:cNvPr id="112" name="Left Brace 111">
            <a:extLst>
              <a:ext uri="{FF2B5EF4-FFF2-40B4-BE49-F238E27FC236}">
                <a16:creationId xmlns:a16="http://schemas.microsoft.com/office/drawing/2014/main" id="{C16AE62C-D7DF-44DF-A252-58EFE9B60E27}"/>
              </a:ext>
            </a:extLst>
          </p:cNvPr>
          <p:cNvSpPr/>
          <p:nvPr/>
        </p:nvSpPr>
        <p:spPr>
          <a:xfrm rot="16200000">
            <a:off x="1709772" y="4985173"/>
            <a:ext cx="364010" cy="2337837"/>
          </a:xfrm>
          <a:prstGeom prst="leftBrace">
            <a:avLst>
              <a:gd name="adj1" fmla="val 8333"/>
              <a:gd name="adj2" fmla="val 4971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SG"/>
          </a:p>
        </p:txBody>
      </p:sp>
    </p:spTree>
    <p:custDataLst>
      <p:tags r:id="rId1"/>
    </p:custDataLst>
    <p:extLst>
      <p:ext uri="{BB962C8B-B14F-4D97-AF65-F5344CB8AC3E}">
        <p14:creationId xmlns:p14="http://schemas.microsoft.com/office/powerpoint/2010/main" val="212384901"/>
      </p:ext>
    </p:extLst>
  </p:cSld>
  <p:clrMapOvr>
    <a:masterClrMapping/>
  </p:clrMapOvr>
  <mc:AlternateContent xmlns:mc="http://schemas.openxmlformats.org/markup-compatibility/2006" xmlns:p14="http://schemas.microsoft.com/office/powerpoint/2010/main">
    <mc:Choice Requires="p14">
      <p:transition spd="slow" p14:dur="2000" advTm="42441"/>
    </mc:Choice>
    <mc:Fallback xmlns="">
      <p:transition spd="slow" advTm="4244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1"/>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81"/>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11"/>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81" grpId="0" animBg="1"/>
      <p:bldP spid="111" grpId="0"/>
      <p:bldP spid="1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C5853EE8-74D3-4FD4-9990-CF692A2A0C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24322" y="1381633"/>
            <a:ext cx="8568000" cy="4868964"/>
          </a:xfrm>
          <a:prstGeom prst="rect">
            <a:avLst/>
          </a:prstGeom>
        </p:spPr>
      </p:pic>
      <p:sp>
        <p:nvSpPr>
          <p:cNvPr id="2" name="Title 1">
            <a:extLst>
              <a:ext uri="{FF2B5EF4-FFF2-40B4-BE49-F238E27FC236}">
                <a16:creationId xmlns:a16="http://schemas.microsoft.com/office/drawing/2014/main" id="{23AE7D45-E9D3-4E63-A70F-5B9905481F61}"/>
              </a:ext>
            </a:extLst>
          </p:cNvPr>
          <p:cNvSpPr>
            <a:spLocks noGrp="1"/>
          </p:cNvSpPr>
          <p:nvPr>
            <p:ph type="title"/>
          </p:nvPr>
        </p:nvSpPr>
        <p:spPr/>
        <p:txBody>
          <a:bodyPr/>
          <a:lstStyle/>
          <a:p>
            <a:r>
              <a:rPr lang="en-SG" dirty="0" err="1"/>
              <a:t>SyNDB</a:t>
            </a:r>
            <a:r>
              <a:rPr lang="en-SG" dirty="0"/>
              <a:t> </a:t>
            </a:r>
            <a:r>
              <a:rPr lang="en-SG" i="1" dirty="0"/>
              <a:t>Runtime</a:t>
            </a:r>
            <a:endParaRPr lang="en-SG" dirty="0"/>
          </a:p>
        </p:txBody>
      </p:sp>
      <p:sp>
        <p:nvSpPr>
          <p:cNvPr id="4" name="Slide Number Placeholder 3"/>
          <p:cNvSpPr>
            <a:spLocks noGrp="1"/>
          </p:cNvSpPr>
          <p:nvPr>
            <p:ph type="sldNum" sz="quarter" idx="12"/>
          </p:nvPr>
        </p:nvSpPr>
        <p:spPr/>
        <p:txBody>
          <a:bodyPr/>
          <a:lstStyle/>
          <a:p>
            <a:fld id="{B2DC25EE-239B-4C5F-AAD1-255A7D5F1EE2}" type="slidenum">
              <a:rPr lang="en-US" smtClean="0"/>
              <a:t>17</a:t>
            </a:fld>
            <a:endParaRPr lang="en-US"/>
          </a:p>
        </p:txBody>
      </p:sp>
      <p:sp>
        <p:nvSpPr>
          <p:cNvPr id="10" name="Rectangle 9"/>
          <p:cNvSpPr/>
          <p:nvPr/>
        </p:nvSpPr>
        <p:spPr>
          <a:xfrm>
            <a:off x="3468788" y="4227226"/>
            <a:ext cx="4297196" cy="1224032"/>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Rectangle 10"/>
          <p:cNvSpPr/>
          <p:nvPr/>
        </p:nvSpPr>
        <p:spPr>
          <a:xfrm>
            <a:off x="5462850" y="4482800"/>
            <a:ext cx="4297196" cy="1880285"/>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Rectangle 11"/>
          <p:cNvSpPr/>
          <p:nvPr/>
        </p:nvSpPr>
        <p:spPr>
          <a:xfrm>
            <a:off x="8240233" y="3542658"/>
            <a:ext cx="3599034" cy="1572382"/>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Rectangle 12"/>
          <p:cNvSpPr/>
          <p:nvPr/>
        </p:nvSpPr>
        <p:spPr>
          <a:xfrm>
            <a:off x="8023199" y="1747852"/>
            <a:ext cx="4297196" cy="1880285"/>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 name="Rectangle 13"/>
          <p:cNvSpPr/>
          <p:nvPr/>
        </p:nvSpPr>
        <p:spPr>
          <a:xfrm>
            <a:off x="10058399" y="3878876"/>
            <a:ext cx="1912743" cy="1572382"/>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686E6F6E-1FBE-43B2-BA88-1827CA2EFC5B}"/>
              </a:ext>
            </a:extLst>
          </p:cNvPr>
          <p:cNvSpPr/>
          <p:nvPr/>
        </p:nvSpPr>
        <p:spPr>
          <a:xfrm>
            <a:off x="3181029" y="1843088"/>
            <a:ext cx="4297196" cy="2536538"/>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0EC62A50-B9CB-4626-8050-1791D3B14E4E}"/>
              </a:ext>
            </a:extLst>
          </p:cNvPr>
          <p:cNvSpPr/>
          <p:nvPr/>
        </p:nvSpPr>
        <p:spPr>
          <a:xfrm>
            <a:off x="3621188" y="4379626"/>
            <a:ext cx="4297196" cy="1224032"/>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nvGrpSpPr>
          <p:cNvPr id="6" name="Group 5">
            <a:extLst>
              <a:ext uri="{FF2B5EF4-FFF2-40B4-BE49-F238E27FC236}">
                <a16:creationId xmlns:a16="http://schemas.microsoft.com/office/drawing/2014/main" id="{9274FB10-EF86-4E24-BC97-38BB9DC543AC}"/>
              </a:ext>
            </a:extLst>
          </p:cNvPr>
          <p:cNvGrpSpPr/>
          <p:nvPr/>
        </p:nvGrpSpPr>
        <p:grpSpPr>
          <a:xfrm>
            <a:off x="6175283" y="2671228"/>
            <a:ext cx="3222514" cy="4175953"/>
            <a:chOff x="-2512869" y="-111252"/>
            <a:chExt cx="4987853" cy="5650186"/>
          </a:xfrm>
        </p:grpSpPr>
        <p:sp>
          <p:nvSpPr>
            <p:cNvPr id="7" name="Rectangle: Rounded Corners 6">
              <a:extLst>
                <a:ext uri="{FF2B5EF4-FFF2-40B4-BE49-F238E27FC236}">
                  <a16:creationId xmlns:a16="http://schemas.microsoft.com/office/drawing/2014/main" id="{6F45E1D3-6589-4ECE-9806-2515033F6F48}"/>
                </a:ext>
              </a:extLst>
            </p:cNvPr>
            <p:cNvSpPr/>
            <p:nvPr/>
          </p:nvSpPr>
          <p:spPr>
            <a:xfrm>
              <a:off x="-2512869" y="-111252"/>
              <a:ext cx="4772072" cy="5474208"/>
            </a:xfrm>
            <a:prstGeom prst="round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SG" dirty="0"/>
            </a:p>
          </p:txBody>
        </p:sp>
        <p:sp>
          <p:nvSpPr>
            <p:cNvPr id="8" name="TextBox 7">
              <a:extLst>
                <a:ext uri="{FF2B5EF4-FFF2-40B4-BE49-F238E27FC236}">
                  <a16:creationId xmlns:a16="http://schemas.microsoft.com/office/drawing/2014/main" id="{893597CD-958F-4285-A011-42E4800AF419}"/>
                </a:ext>
              </a:extLst>
            </p:cNvPr>
            <p:cNvSpPr txBox="1"/>
            <p:nvPr/>
          </p:nvSpPr>
          <p:spPr>
            <a:xfrm>
              <a:off x="-2220735" y="-82880"/>
              <a:ext cx="4695719" cy="5621814"/>
            </a:xfrm>
            <a:prstGeom prst="rect">
              <a:avLst/>
            </a:prstGeom>
            <a:noFill/>
          </p:spPr>
          <p:txBody>
            <a:bodyPr wrap="square" rtlCol="0">
              <a:spAutoFit/>
            </a:bodyPr>
            <a:lstStyle/>
            <a:p>
              <a:r>
                <a:rPr lang="en-SG" sz="1200" b="1" dirty="0" err="1">
                  <a:latin typeface="Consolas" panose="020B0609020204030204" pitchFamily="49" charset="0"/>
                </a:rPr>
                <a:t>precord</a:t>
              </a:r>
              <a:r>
                <a:rPr lang="en-SG" sz="1200" b="1" dirty="0">
                  <a:latin typeface="Consolas" panose="020B0609020204030204" pitchFamily="49" charset="0"/>
                </a:rPr>
                <a:t> {</a:t>
              </a:r>
            </a:p>
            <a:p>
              <a:r>
                <a:rPr lang="en-SG" sz="1200" b="1" dirty="0">
                  <a:latin typeface="Consolas" panose="020B0609020204030204" pitchFamily="49" charset="0"/>
                </a:rPr>
                <a:t>  </a:t>
              </a:r>
              <a:r>
                <a:rPr lang="en-SG" sz="1200" b="1" dirty="0">
                  <a:solidFill>
                    <a:srgbClr val="0120C8"/>
                  </a:solidFill>
                  <a:latin typeface="Consolas" panose="020B0609020204030204" pitchFamily="49" charset="0"/>
                </a:rPr>
                <a:t>fields</a:t>
              </a:r>
              <a:r>
                <a:rPr lang="en-SG" sz="1200" b="1" dirty="0">
                  <a:latin typeface="Consolas" panose="020B0609020204030204" pitchFamily="49" charset="0"/>
                </a:rPr>
                <a:t> {</a:t>
              </a:r>
            </a:p>
            <a:p>
              <a:r>
                <a:rPr lang="en-SG" sz="1200" b="1" dirty="0">
                  <a:latin typeface="Consolas" panose="020B0609020204030204" pitchFamily="49" charset="0"/>
                </a:rPr>
                <a:t>    field_list_1;</a:t>
              </a:r>
            </a:p>
            <a:p>
              <a:r>
                <a:rPr lang="en-SG" sz="1200" b="1" dirty="0">
                  <a:latin typeface="Consolas" panose="020B0609020204030204" pitchFamily="49" charset="0"/>
                </a:rPr>
                <a:t>    field_list_2;</a:t>
              </a:r>
            </a:p>
            <a:p>
              <a:r>
                <a:rPr lang="en-SG" sz="1200" b="1" dirty="0">
                  <a:latin typeface="Consolas" panose="020B0609020204030204" pitchFamily="49" charset="0"/>
                </a:rPr>
                <a:t>    ...</a:t>
              </a:r>
            </a:p>
            <a:p>
              <a:r>
                <a:rPr lang="en-SG" sz="1200" b="1" dirty="0">
                  <a:latin typeface="Consolas" panose="020B0609020204030204" pitchFamily="49" charset="0"/>
                </a:rPr>
                <a:t>  }</a:t>
              </a:r>
            </a:p>
            <a:p>
              <a:r>
                <a:rPr lang="en-SG" sz="1200" b="1" dirty="0">
                  <a:latin typeface="Consolas" panose="020B0609020204030204" pitchFamily="49" charset="0"/>
                </a:rPr>
                <a:t>  </a:t>
              </a:r>
              <a:r>
                <a:rPr lang="en-SG" sz="1200" b="1" dirty="0" err="1">
                  <a:solidFill>
                    <a:srgbClr val="0120C8"/>
                  </a:solidFill>
                  <a:latin typeface="Consolas" panose="020B0609020204030204" pitchFamily="49" charset="0"/>
                </a:rPr>
                <a:t>default_field</a:t>
              </a:r>
              <a:r>
                <a:rPr lang="en-SG" sz="1200" b="1" dirty="0">
                  <a:solidFill>
                    <a:srgbClr val="0120C8"/>
                  </a:solidFill>
                  <a:latin typeface="Consolas" panose="020B0609020204030204" pitchFamily="49" charset="0"/>
                </a:rPr>
                <a:t> </a:t>
              </a:r>
              <a:r>
                <a:rPr lang="en-SG" sz="1200" b="1" dirty="0">
                  <a:latin typeface="Consolas" panose="020B0609020204030204" pitchFamily="49" charset="0"/>
                </a:rPr>
                <a:t>: </a:t>
              </a:r>
              <a:r>
                <a:rPr lang="en-SG" sz="1200" b="1" dirty="0" err="1">
                  <a:latin typeface="Consolas" panose="020B0609020204030204" pitchFamily="49" charset="0"/>
                </a:rPr>
                <a:t>field_list</a:t>
              </a:r>
              <a:r>
                <a:rPr lang="en-SG" sz="1200" b="1" dirty="0">
                  <a:latin typeface="Consolas" panose="020B0609020204030204" pitchFamily="49" charset="0"/>
                </a:rPr>
                <a:t>_{x};</a:t>
              </a:r>
            </a:p>
            <a:p>
              <a:r>
                <a:rPr lang="en-SG" sz="1200" b="1" dirty="0">
                  <a:latin typeface="Consolas" panose="020B0609020204030204" pitchFamily="49" charset="0"/>
                </a:rPr>
                <a:t>  </a:t>
              </a:r>
              <a:r>
                <a:rPr lang="en-SG" sz="1200" b="1" dirty="0">
                  <a:solidFill>
                    <a:srgbClr val="0120C8"/>
                  </a:solidFill>
                  <a:latin typeface="Consolas" panose="020B0609020204030204" pitchFamily="49" charset="0"/>
                </a:rPr>
                <a:t>history</a:t>
              </a:r>
              <a:r>
                <a:rPr lang="en-SG" sz="1200" b="1" dirty="0">
                  <a:latin typeface="Consolas" panose="020B0609020204030204" pitchFamily="49" charset="0"/>
                </a:rPr>
                <a:t>       : {y};</a:t>
              </a:r>
            </a:p>
            <a:p>
              <a:r>
                <a:rPr lang="en-SG" sz="1200" b="1" dirty="0">
                  <a:solidFill>
                    <a:srgbClr val="0120C8"/>
                  </a:solidFill>
                  <a:latin typeface="Consolas" panose="020B0609020204030204" pitchFamily="49" charset="0"/>
                </a:rPr>
                <a:t>  future        </a:t>
              </a:r>
              <a:r>
                <a:rPr lang="en-SG" sz="1200" b="1" dirty="0">
                  <a:latin typeface="Consolas" panose="020B0609020204030204" pitchFamily="49" charset="0"/>
                </a:rPr>
                <a:t>: {z};</a:t>
              </a:r>
            </a:p>
            <a:p>
              <a:r>
                <a:rPr lang="en-SG" sz="1200" b="1" dirty="0">
                  <a:latin typeface="Consolas" panose="020B0609020204030204" pitchFamily="49" charset="0"/>
                </a:rPr>
                <a:t>  </a:t>
              </a:r>
              <a:r>
                <a:rPr lang="en-SG" sz="1200" b="1" dirty="0" err="1">
                  <a:solidFill>
                    <a:srgbClr val="0120C8"/>
                  </a:solidFill>
                  <a:latin typeface="Consolas" panose="020B0609020204030204" pitchFamily="49" charset="0"/>
                </a:rPr>
                <a:t>time_window</a:t>
              </a:r>
              <a:r>
                <a:rPr lang="en-SG" sz="1200" b="1" dirty="0">
                  <a:latin typeface="Consolas" panose="020B0609020204030204" pitchFamily="49" charset="0"/>
                </a:rPr>
                <a:t>   : {t </a:t>
              </a:r>
              <a:r>
                <a:rPr lang="en-SG" sz="1200" b="1" dirty="0" err="1">
                  <a:latin typeface="Consolas" panose="020B0609020204030204" pitchFamily="49" charset="0"/>
                </a:rPr>
                <a:t>ms</a:t>
              </a:r>
              <a:r>
                <a:rPr lang="en-SG" sz="1200" b="1" dirty="0">
                  <a:latin typeface="Consolas" panose="020B0609020204030204" pitchFamily="49" charset="0"/>
                </a:rPr>
                <a:t>};</a:t>
              </a:r>
            </a:p>
            <a:p>
              <a:r>
                <a:rPr lang="en-SG" sz="1200" b="1" dirty="0">
                  <a:latin typeface="Consolas" panose="020B0609020204030204" pitchFamily="49" charset="0"/>
                </a:rPr>
                <a:t>}</a:t>
              </a:r>
            </a:p>
            <a:p>
              <a:r>
                <a:rPr lang="en-SG" sz="1200" b="1" dirty="0">
                  <a:latin typeface="Consolas" panose="020B0609020204030204" pitchFamily="49" charset="0"/>
                </a:rPr>
                <a:t>trigger {</a:t>
              </a:r>
            </a:p>
            <a:p>
              <a:r>
                <a:rPr lang="en-SG" sz="1200" b="1" dirty="0">
                  <a:latin typeface="Consolas" panose="020B0609020204030204" pitchFamily="49" charset="0"/>
                </a:rPr>
                <a:t>  </a:t>
              </a:r>
              <a:r>
                <a:rPr lang="en-SG" sz="1200" b="1" dirty="0">
                  <a:solidFill>
                    <a:srgbClr val="0120C8"/>
                  </a:solidFill>
                  <a:latin typeface="Consolas" panose="020B0609020204030204" pitchFamily="49" charset="0"/>
                </a:rPr>
                <a:t>conditions</a:t>
              </a:r>
              <a:r>
                <a:rPr lang="en-SG" sz="1200" b="1" dirty="0">
                  <a:latin typeface="Consolas" panose="020B0609020204030204" pitchFamily="49" charset="0"/>
                </a:rPr>
                <a:t> {</a:t>
              </a:r>
            </a:p>
            <a:p>
              <a:r>
                <a:rPr lang="en-SG" sz="1200" b="1" dirty="0">
                  <a:latin typeface="Consolas" panose="020B0609020204030204" pitchFamily="49" charset="0"/>
                </a:rPr>
                <a:t>    c1 = condition_1;</a:t>
              </a:r>
            </a:p>
            <a:p>
              <a:r>
                <a:rPr lang="en-SG" sz="1200" b="1" dirty="0">
                  <a:latin typeface="Consolas" panose="020B0609020204030204" pitchFamily="49" charset="0"/>
                </a:rPr>
                <a:t>    c2 = condition_2;</a:t>
              </a:r>
            </a:p>
            <a:p>
              <a:r>
                <a:rPr lang="en-SG" sz="1200" b="1" dirty="0">
                  <a:latin typeface="Consolas" panose="020B0609020204030204" pitchFamily="49" charset="0"/>
                </a:rPr>
                <a:t>    ...</a:t>
              </a:r>
            </a:p>
            <a:p>
              <a:r>
                <a:rPr lang="en-SG" sz="1200" b="1" dirty="0">
                  <a:latin typeface="Consolas" panose="020B0609020204030204" pitchFamily="49" charset="0"/>
                </a:rPr>
                <a:t>  }</a:t>
              </a:r>
            </a:p>
            <a:p>
              <a:r>
                <a:rPr lang="en-SG" sz="1200" b="1" dirty="0">
                  <a:latin typeface="Consolas" panose="020B0609020204030204" pitchFamily="49" charset="0"/>
                </a:rPr>
                <a:t>  </a:t>
              </a:r>
              <a:r>
                <a:rPr lang="en-SG" sz="1200" b="1" dirty="0">
                  <a:solidFill>
                    <a:srgbClr val="0120C8"/>
                  </a:solidFill>
                  <a:latin typeface="Consolas" panose="020B0609020204030204" pitchFamily="49" charset="0"/>
                </a:rPr>
                <a:t>collection</a:t>
              </a:r>
              <a:r>
                <a:rPr lang="en-SG" sz="1200" b="1" dirty="0">
                  <a:latin typeface="Consolas" panose="020B0609020204030204" pitchFamily="49" charset="0"/>
                </a:rPr>
                <a:t> {</a:t>
              </a:r>
            </a:p>
            <a:p>
              <a:r>
                <a:rPr lang="en-SG" sz="1200" b="1" dirty="0">
                  <a:latin typeface="Consolas" panose="020B0609020204030204" pitchFamily="49" charset="0"/>
                </a:rPr>
                <a:t>    c1 [&amp;|] c2’ [&amp;]] c3’ ..</a:t>
              </a:r>
            </a:p>
            <a:p>
              <a:endParaRPr lang="en-SG" sz="1200" b="1" dirty="0">
                <a:latin typeface="Consolas" panose="020B0609020204030204" pitchFamily="49" charset="0"/>
              </a:endParaRPr>
            </a:p>
            <a:p>
              <a:r>
                <a:rPr lang="en-SG" sz="1200" b="1" dirty="0">
                  <a:latin typeface="Consolas" panose="020B0609020204030204" pitchFamily="49" charset="0"/>
                </a:rPr>
                <a:t>}</a:t>
              </a:r>
            </a:p>
            <a:p>
              <a:endParaRPr lang="en-SG" sz="1200" b="1" dirty="0">
                <a:latin typeface="Consolas" panose="020B0609020204030204" pitchFamily="49" charset="0"/>
              </a:endParaRPr>
            </a:p>
          </p:txBody>
        </p:sp>
      </p:grpSp>
    </p:spTree>
    <p:custDataLst>
      <p:tags r:id="rId1"/>
    </p:custDataLst>
    <p:extLst>
      <p:ext uri="{BB962C8B-B14F-4D97-AF65-F5344CB8AC3E}">
        <p14:creationId xmlns:p14="http://schemas.microsoft.com/office/powerpoint/2010/main" val="4294858976"/>
      </p:ext>
    </p:extLst>
  </p:cSld>
  <p:clrMapOvr>
    <a:masterClrMapping/>
  </p:clrMapOvr>
  <mc:AlternateContent xmlns:mc="http://schemas.openxmlformats.org/markup-compatibility/2006" xmlns:p14="http://schemas.microsoft.com/office/powerpoint/2010/main">
    <mc:Choice Requires="p14">
      <p:transition spd="slow" p14:dur="2000" advTm="39610"/>
    </mc:Choice>
    <mc:Fallback xmlns="">
      <p:transition spd="slow" advTm="3961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599 -0.00208 L -0.50247 -0.00532 " pathEditMode="relative" rAng="0" ptsTypes="AA">
                                      <p:cBhvr>
                                        <p:cTn id="6" dur="2000" fill="hold"/>
                                        <p:tgtEl>
                                          <p:spTgt spid="6"/>
                                        </p:tgtEl>
                                        <p:attrNameLst>
                                          <p:attrName>ppt_x</p:attrName>
                                          <p:attrName>ppt_y</p:attrName>
                                        </p:attrNameLst>
                                      </p:cBhvr>
                                      <p:rCtr x="-24831" y="-162"/>
                                    </p:animMotion>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par>
                          <p:cTn id="9" fill="hold">
                            <p:stCondLst>
                              <p:cond delay="2000"/>
                            </p:stCondLst>
                            <p:childTnLst>
                              <p:par>
                                <p:cTn id="10" presetID="1" presetClass="exit" presetSubtype="0" fill="hold" grpId="0" nodeType="afterEffect">
                                  <p:stCondLst>
                                    <p:cond delay="0"/>
                                  </p:stCondLst>
                                  <p:childTnLst>
                                    <p:set>
                                      <p:cBhvr>
                                        <p:cTn id="11" dur="1" fill="hold">
                                          <p:stCondLst>
                                            <p:cond delay="0"/>
                                          </p:stCondLst>
                                        </p:cTn>
                                        <p:tgtEl>
                                          <p:spTgt spid="17"/>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grpId="0" nodeType="clickEffect">
                                  <p:stCondLst>
                                    <p:cond delay="0"/>
                                  </p:stCondLst>
                                  <p:childTnLst>
                                    <p:set>
                                      <p:cBhvr>
                                        <p:cTn id="15" dur="1" fill="hold">
                                          <p:stCondLst>
                                            <p:cond delay="0"/>
                                          </p:stCondLst>
                                        </p:cTn>
                                        <p:tgtEl>
                                          <p:spTgt spid="18"/>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 presetClass="exit"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hidden"/>
                                      </p:to>
                                    </p:set>
                                  </p:childTnLst>
                                </p:cTn>
                              </p:par>
                            </p:childTnLst>
                          </p:cTn>
                        </p:par>
                        <p:par>
                          <p:cTn id="20" fill="hold">
                            <p:stCondLst>
                              <p:cond delay="0"/>
                            </p:stCondLst>
                            <p:childTnLst>
                              <p:par>
                                <p:cTn id="21" presetID="1" presetClass="exit"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hidden"/>
                                      </p:to>
                                    </p:set>
                                  </p:childTnLst>
                                </p:cTn>
                              </p:par>
                            </p:childTnLst>
                          </p:cTn>
                        </p:par>
                        <p:par>
                          <p:cTn id="27" fill="hold">
                            <p:stCondLst>
                              <p:cond delay="0"/>
                            </p:stCondLst>
                            <p:childTnLst>
                              <p:par>
                                <p:cTn id="28" presetID="1" presetClass="exit" presetSubtype="0" fill="hold" grpId="0" nodeType="afterEffect">
                                  <p:stCondLst>
                                    <p:cond delay="0"/>
                                  </p:stCondLst>
                                  <p:childTnLst>
                                    <p:set>
                                      <p:cBhvr>
                                        <p:cTn id="29" dur="1" fill="hold">
                                          <p:stCondLst>
                                            <p:cond delay="0"/>
                                          </p:stCondLst>
                                        </p:cTn>
                                        <p:tgtEl>
                                          <p:spTgt spid="14"/>
                                        </p:tgtEl>
                                        <p:attrNameLst>
                                          <p:attrName>style.visibility</p:attrName>
                                        </p:attrNameLst>
                                      </p:cBhvr>
                                      <p:to>
                                        <p:strVal val="hidden"/>
                                      </p:to>
                                    </p:set>
                                  </p:childTnLst>
                                </p:cTn>
                              </p:par>
                            </p:childTnLst>
                          </p:cTn>
                        </p:par>
                        <p:par>
                          <p:cTn id="30" fill="hold">
                            <p:stCondLst>
                              <p:cond delay="0"/>
                            </p:stCondLst>
                            <p:childTnLst>
                              <p:par>
                                <p:cTn id="31" presetID="1" presetClass="exit"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7"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787E0-916B-4BBA-9C1E-D8C1B48768B6}"/>
              </a:ext>
            </a:extLst>
          </p:cNvPr>
          <p:cNvSpPr>
            <a:spLocks noGrp="1"/>
          </p:cNvSpPr>
          <p:nvPr>
            <p:ph type="title"/>
          </p:nvPr>
        </p:nvSpPr>
        <p:spPr/>
        <p:txBody>
          <a:bodyPr/>
          <a:lstStyle/>
          <a:p>
            <a:r>
              <a:rPr lang="en-SG" dirty="0" err="1"/>
              <a:t>SyNDB</a:t>
            </a:r>
            <a:r>
              <a:rPr lang="en-SG" b="1" i="1" dirty="0"/>
              <a:t> </a:t>
            </a:r>
            <a:r>
              <a:rPr lang="en-SG" b="1" dirty="0"/>
              <a:t>Implementation &amp; Evaluation</a:t>
            </a:r>
            <a:endParaRPr lang="en-SG" dirty="0"/>
          </a:p>
        </p:txBody>
      </p:sp>
      <p:sp>
        <p:nvSpPr>
          <p:cNvPr id="3" name="Content Placeholder 2">
            <a:extLst>
              <a:ext uri="{FF2B5EF4-FFF2-40B4-BE49-F238E27FC236}">
                <a16:creationId xmlns:a16="http://schemas.microsoft.com/office/drawing/2014/main" id="{0B99F42E-4E73-438F-B256-8C5DDA133F05}"/>
              </a:ext>
            </a:extLst>
          </p:cNvPr>
          <p:cNvSpPr>
            <a:spLocks noGrp="1"/>
          </p:cNvSpPr>
          <p:nvPr>
            <p:ph idx="1"/>
          </p:nvPr>
        </p:nvSpPr>
        <p:spPr>
          <a:xfrm>
            <a:off x="838200" y="1754529"/>
            <a:ext cx="5555165" cy="3689497"/>
          </a:xfrm>
        </p:spPr>
        <p:txBody>
          <a:bodyPr>
            <a:normAutofit/>
          </a:bodyPr>
          <a:lstStyle/>
          <a:p>
            <a:pPr marL="0" indent="0">
              <a:buNone/>
            </a:pPr>
            <a:r>
              <a:rPr lang="en-IN" sz="3200" dirty="0"/>
              <a:t>Mini-testbed (Fat-Tree 2)</a:t>
            </a:r>
          </a:p>
          <a:p>
            <a:pPr marL="0" indent="0">
              <a:buNone/>
            </a:pPr>
            <a:r>
              <a:rPr lang="en-IN" sz="3200" dirty="0">
                <a:solidFill>
                  <a:srgbClr val="C00000"/>
                </a:solidFill>
              </a:rPr>
              <a:t>Barefoot Tofino Switch (Wedge100BF-32X)</a:t>
            </a:r>
          </a:p>
          <a:p>
            <a:pPr lvl="1"/>
            <a:r>
              <a:rPr lang="en-SG" dirty="0"/>
              <a:t>1900 lines of P4 code</a:t>
            </a:r>
          </a:p>
          <a:p>
            <a:pPr lvl="1"/>
            <a:r>
              <a:rPr lang="en-SG" dirty="0"/>
              <a:t>1000 lines of Control Plane code in C</a:t>
            </a:r>
            <a:endParaRPr lang="en-SG" sz="2000" dirty="0"/>
          </a:p>
          <a:p>
            <a:pPr marL="0" indent="0">
              <a:buNone/>
            </a:pPr>
            <a:r>
              <a:rPr lang="en-SG" sz="3200" i="1" dirty="0" err="1">
                <a:solidFill>
                  <a:srgbClr val="C00000"/>
                </a:solidFill>
              </a:rPr>
              <a:t>SyNDB</a:t>
            </a:r>
            <a:r>
              <a:rPr lang="en-SG" sz="3200" i="1" dirty="0">
                <a:solidFill>
                  <a:srgbClr val="C00000"/>
                </a:solidFill>
              </a:rPr>
              <a:t> Runtime </a:t>
            </a:r>
          </a:p>
          <a:p>
            <a:pPr lvl="1"/>
            <a:r>
              <a:rPr lang="en-SG" dirty="0"/>
              <a:t>~4000 lines of RUST code for compiler and Translation to P4</a:t>
            </a:r>
          </a:p>
          <a:p>
            <a:pPr marL="457200" lvl="1" indent="0">
              <a:buNone/>
            </a:pPr>
            <a:endParaRPr lang="en-SG" sz="3100" i="1" dirty="0"/>
          </a:p>
        </p:txBody>
      </p:sp>
      <p:sp>
        <p:nvSpPr>
          <p:cNvPr id="4" name="Slide Number Placeholder 3"/>
          <p:cNvSpPr>
            <a:spLocks noGrp="1"/>
          </p:cNvSpPr>
          <p:nvPr>
            <p:ph type="sldNum" sz="quarter" idx="12"/>
          </p:nvPr>
        </p:nvSpPr>
        <p:spPr/>
        <p:txBody>
          <a:bodyPr/>
          <a:lstStyle/>
          <a:p>
            <a:fld id="{B2DC25EE-239B-4C5F-AAD1-255A7D5F1EE2}" type="slidenum">
              <a:rPr lang="en-US" smtClean="0"/>
              <a:t>18</a:t>
            </a:fld>
            <a:endParaRPr lang="en-US"/>
          </a:p>
        </p:txBody>
      </p:sp>
      <p:sp>
        <p:nvSpPr>
          <p:cNvPr id="5" name="Rectangle 4">
            <a:extLst>
              <a:ext uri="{FF2B5EF4-FFF2-40B4-BE49-F238E27FC236}">
                <a16:creationId xmlns:a16="http://schemas.microsoft.com/office/drawing/2014/main" id="{3B3A6BE5-ACC2-D047-AE24-18C85B724EC4}"/>
              </a:ext>
            </a:extLst>
          </p:cNvPr>
          <p:cNvSpPr/>
          <p:nvPr/>
        </p:nvSpPr>
        <p:spPr>
          <a:xfrm>
            <a:off x="6830906" y="1679059"/>
            <a:ext cx="5133278" cy="2031325"/>
          </a:xfrm>
          <a:prstGeom prst="rect">
            <a:avLst/>
          </a:prstGeom>
        </p:spPr>
        <p:txBody>
          <a:bodyPr wrap="square">
            <a:spAutoFit/>
          </a:bodyPr>
          <a:lstStyle/>
          <a:p>
            <a:r>
              <a:rPr lang="en-SG" sz="3200" dirty="0"/>
              <a:t>Simulation (Fat-Tree 24)</a:t>
            </a:r>
          </a:p>
          <a:p>
            <a:r>
              <a:rPr lang="en-SG" sz="3200" i="1" dirty="0" err="1">
                <a:solidFill>
                  <a:srgbClr val="C00000"/>
                </a:solidFill>
              </a:rPr>
              <a:t>SyNDB</a:t>
            </a:r>
            <a:r>
              <a:rPr lang="en-SG" sz="3100" i="1" dirty="0">
                <a:solidFill>
                  <a:srgbClr val="C00000"/>
                </a:solidFill>
              </a:rPr>
              <a:t> Simulator</a:t>
            </a:r>
          </a:p>
          <a:p>
            <a:pPr marL="914400" lvl="1" indent="-457200">
              <a:buFont typeface="Arial" panose="020B0604020202020204" pitchFamily="34" charset="0"/>
              <a:buChar char="•"/>
            </a:pPr>
            <a:r>
              <a:rPr lang="en-SG" sz="3100" i="1" dirty="0"/>
              <a:t>Packet-level simulator</a:t>
            </a:r>
          </a:p>
          <a:p>
            <a:pPr marL="914400" lvl="1" indent="-457200">
              <a:buFont typeface="Arial" panose="020B0604020202020204" pitchFamily="34" charset="0"/>
              <a:buChar char="•"/>
            </a:pPr>
            <a:r>
              <a:rPr lang="en-SG" sz="2600" i="1" dirty="0"/>
              <a:t>~6000 lines of C++</a:t>
            </a:r>
            <a:endParaRPr lang="en-SG" sz="2600" dirty="0"/>
          </a:p>
        </p:txBody>
      </p:sp>
      <p:sp>
        <p:nvSpPr>
          <p:cNvPr id="6" name="Rounded Rectangle 5">
            <a:extLst>
              <a:ext uri="{FF2B5EF4-FFF2-40B4-BE49-F238E27FC236}">
                <a16:creationId xmlns:a16="http://schemas.microsoft.com/office/drawing/2014/main" id="{AD7B09F7-7BD2-C544-BCDB-7647D7FE0D7F}"/>
              </a:ext>
            </a:extLst>
          </p:cNvPr>
          <p:cNvSpPr/>
          <p:nvPr/>
        </p:nvSpPr>
        <p:spPr>
          <a:xfrm>
            <a:off x="1014761" y="5614638"/>
            <a:ext cx="4795025" cy="117931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b="1" dirty="0"/>
              <a:t>Consistent </a:t>
            </a:r>
            <a:r>
              <a:rPr lang="en-US" sz="2000" b="1" dirty="0" err="1"/>
              <a:t>precord</a:t>
            </a:r>
            <a:r>
              <a:rPr lang="en-US" sz="2000" b="1" dirty="0"/>
              <a:t> captures</a:t>
            </a:r>
          </a:p>
          <a:p>
            <a:pPr algn="ctr"/>
            <a:endParaRPr lang="en-US" b="1" dirty="0"/>
          </a:p>
          <a:p>
            <a:pPr algn="ctr"/>
            <a:r>
              <a:rPr lang="en-US" sz="2000" b="1" dirty="0"/>
              <a:t>Debugging Microbursts, Network misconfiguration, </a:t>
            </a:r>
            <a:r>
              <a:rPr lang="en-US" sz="2000" b="1" dirty="0" err="1"/>
              <a:t>etc</a:t>
            </a:r>
            <a:endParaRPr lang="en-US" sz="2000" b="1" dirty="0"/>
          </a:p>
        </p:txBody>
      </p:sp>
    </p:spTree>
    <p:extLst>
      <p:ext uri="{BB962C8B-B14F-4D97-AF65-F5344CB8AC3E}">
        <p14:creationId xmlns:p14="http://schemas.microsoft.com/office/powerpoint/2010/main" val="2511973710"/>
      </p:ext>
    </p:extLst>
  </p:cSld>
  <p:clrMapOvr>
    <a:masterClrMapping/>
  </p:clrMapOvr>
  <mc:AlternateContent xmlns:mc="http://schemas.openxmlformats.org/markup-compatibility/2006" xmlns:p14="http://schemas.microsoft.com/office/powerpoint/2010/main">
    <mc:Choice Requires="p14">
      <p:transition spd="slow" p14:dur="2000" advTm="20816"/>
    </mc:Choice>
    <mc:Fallback xmlns="">
      <p:transition spd="slow" advTm="2081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EBF88-0476-F747-87F5-7F6E63FE42C8}"/>
              </a:ext>
            </a:extLst>
          </p:cNvPr>
          <p:cNvSpPr>
            <a:spLocks noGrp="1"/>
          </p:cNvSpPr>
          <p:nvPr>
            <p:ph type="title"/>
          </p:nvPr>
        </p:nvSpPr>
        <p:spPr/>
        <p:txBody>
          <a:bodyPr/>
          <a:lstStyle/>
          <a:p>
            <a:r>
              <a:rPr lang="en-US" dirty="0"/>
              <a:t>Retrospection &amp; Correlation (Simulation)</a:t>
            </a:r>
          </a:p>
        </p:txBody>
      </p:sp>
      <p:sp>
        <p:nvSpPr>
          <p:cNvPr id="3" name="Content Placeholder 2">
            <a:extLst>
              <a:ext uri="{FF2B5EF4-FFF2-40B4-BE49-F238E27FC236}">
                <a16:creationId xmlns:a16="http://schemas.microsoft.com/office/drawing/2014/main" id="{C7CFBB8A-47EB-6C41-85C8-38F0DEF50D24}"/>
              </a:ext>
            </a:extLst>
          </p:cNvPr>
          <p:cNvSpPr>
            <a:spLocks noGrp="1"/>
          </p:cNvSpPr>
          <p:nvPr>
            <p:ph idx="1"/>
          </p:nvPr>
        </p:nvSpPr>
        <p:spPr/>
        <p:txBody>
          <a:bodyPr/>
          <a:lstStyle/>
          <a:p>
            <a:r>
              <a:rPr lang="en-US" dirty="0"/>
              <a:t>Fat-Tree 24 (720 Switches, 3456 Hosts) with 100G Links (</a:t>
            </a:r>
            <a:r>
              <a:rPr lang="en-US" b="1" dirty="0"/>
              <a:t>172.8 </a:t>
            </a:r>
            <a:r>
              <a:rPr lang="en-US" b="1" dirty="0" err="1"/>
              <a:t>Tbps</a:t>
            </a:r>
            <a:r>
              <a:rPr lang="en-US" dirty="0"/>
              <a:t>)</a:t>
            </a:r>
          </a:p>
          <a:p>
            <a:r>
              <a:rPr lang="en-US" dirty="0"/>
              <a:t>Traffic Model scaled based on real-world DC* (web apps)</a:t>
            </a:r>
          </a:p>
          <a:p>
            <a:endParaRPr lang="en-US" dirty="0"/>
          </a:p>
        </p:txBody>
      </p:sp>
      <p:sp>
        <p:nvSpPr>
          <p:cNvPr id="4" name="Slide Number Placeholder 3">
            <a:extLst>
              <a:ext uri="{FF2B5EF4-FFF2-40B4-BE49-F238E27FC236}">
                <a16:creationId xmlns:a16="http://schemas.microsoft.com/office/drawing/2014/main" id="{CEFBAFAE-D6B1-5B49-8BA4-1E10E9DB553C}"/>
              </a:ext>
            </a:extLst>
          </p:cNvPr>
          <p:cNvSpPr>
            <a:spLocks noGrp="1"/>
          </p:cNvSpPr>
          <p:nvPr>
            <p:ph type="sldNum" sz="quarter" idx="12"/>
          </p:nvPr>
        </p:nvSpPr>
        <p:spPr/>
        <p:txBody>
          <a:bodyPr/>
          <a:lstStyle/>
          <a:p>
            <a:fld id="{B2DC25EE-239B-4C5F-AAD1-255A7D5F1EE2}" type="slidenum">
              <a:rPr lang="en-US" smtClean="0"/>
              <a:t>19</a:t>
            </a:fld>
            <a:endParaRPr lang="en-US"/>
          </a:p>
        </p:txBody>
      </p:sp>
      <p:sp>
        <p:nvSpPr>
          <p:cNvPr id="5" name="Rectangle 4">
            <a:extLst>
              <a:ext uri="{FF2B5EF4-FFF2-40B4-BE49-F238E27FC236}">
                <a16:creationId xmlns:a16="http://schemas.microsoft.com/office/drawing/2014/main" id="{036C6716-8274-F345-989B-009822EEA83F}"/>
              </a:ext>
            </a:extLst>
          </p:cNvPr>
          <p:cNvSpPr/>
          <p:nvPr/>
        </p:nvSpPr>
        <p:spPr>
          <a:xfrm>
            <a:off x="361121" y="6470891"/>
            <a:ext cx="10373139" cy="646331"/>
          </a:xfrm>
          <a:prstGeom prst="rect">
            <a:avLst/>
          </a:prstGeom>
        </p:spPr>
        <p:txBody>
          <a:bodyPr wrap="square">
            <a:spAutoFit/>
          </a:bodyPr>
          <a:lstStyle/>
          <a:p>
            <a:r>
              <a:rPr lang="en-IN" dirty="0">
                <a:latin typeface="NimbusRomNo9L"/>
              </a:rPr>
              <a:t>* “Network Traffic Characteristics of Data </a:t>
            </a:r>
            <a:r>
              <a:rPr lang="en-IN" dirty="0" err="1">
                <a:latin typeface="NimbusRomNo9L"/>
              </a:rPr>
              <a:t>Centers</a:t>
            </a:r>
            <a:r>
              <a:rPr lang="en-IN" dirty="0">
                <a:latin typeface="NimbusRomNo9L"/>
              </a:rPr>
              <a:t> in the Wild”, </a:t>
            </a:r>
            <a:r>
              <a:rPr lang="en-IN" dirty="0"/>
              <a:t>T. Benson, A. </a:t>
            </a:r>
            <a:r>
              <a:rPr lang="en-IN" dirty="0" err="1"/>
              <a:t>Akella</a:t>
            </a:r>
            <a:r>
              <a:rPr lang="en-IN" dirty="0"/>
              <a:t>, and D. A. </a:t>
            </a:r>
            <a:r>
              <a:rPr lang="en-IN" dirty="0" err="1"/>
              <a:t>Maltz</a:t>
            </a:r>
            <a:r>
              <a:rPr lang="en-IN" dirty="0"/>
              <a:t>, IMC 2010</a:t>
            </a:r>
          </a:p>
          <a:p>
            <a:r>
              <a:rPr lang="en-IN" dirty="0">
                <a:latin typeface="NimbusRomNo9L"/>
              </a:rPr>
              <a:t> </a:t>
            </a:r>
            <a:endParaRPr lang="en-IN" dirty="0">
              <a:effectLst/>
            </a:endParaRPr>
          </a:p>
        </p:txBody>
      </p:sp>
      <p:pic>
        <p:nvPicPr>
          <p:cNvPr id="6" name="Picture 5">
            <a:extLst>
              <a:ext uri="{FF2B5EF4-FFF2-40B4-BE49-F238E27FC236}">
                <a16:creationId xmlns:a16="http://schemas.microsoft.com/office/drawing/2014/main" id="{45615836-7EDF-BA41-B04D-F11E81516D53}"/>
              </a:ext>
            </a:extLst>
          </p:cNvPr>
          <p:cNvPicPr>
            <a:picLocks noChangeAspect="1"/>
          </p:cNvPicPr>
          <p:nvPr/>
        </p:nvPicPr>
        <p:blipFill>
          <a:blip r:embed="rId3"/>
          <a:stretch>
            <a:fillRect/>
          </a:stretch>
        </p:blipFill>
        <p:spPr>
          <a:xfrm>
            <a:off x="3537223" y="3209406"/>
            <a:ext cx="5117553" cy="3261485"/>
          </a:xfrm>
          <a:prstGeom prst="rect">
            <a:avLst/>
          </a:prstGeom>
        </p:spPr>
      </p:pic>
      <p:pic>
        <p:nvPicPr>
          <p:cNvPr id="8" name="Picture 7">
            <a:extLst>
              <a:ext uri="{FF2B5EF4-FFF2-40B4-BE49-F238E27FC236}">
                <a16:creationId xmlns:a16="http://schemas.microsoft.com/office/drawing/2014/main" id="{0E20E657-BDC0-0640-9627-BED5FC2540E1}"/>
              </a:ext>
            </a:extLst>
          </p:cNvPr>
          <p:cNvPicPr>
            <a:picLocks noChangeAspect="1"/>
          </p:cNvPicPr>
          <p:nvPr/>
        </p:nvPicPr>
        <p:blipFill>
          <a:blip r:embed="rId4"/>
          <a:stretch>
            <a:fillRect/>
          </a:stretch>
        </p:blipFill>
        <p:spPr>
          <a:xfrm>
            <a:off x="2728839" y="2652527"/>
            <a:ext cx="7209183" cy="478678"/>
          </a:xfrm>
          <a:prstGeom prst="rect">
            <a:avLst/>
          </a:prstGeom>
        </p:spPr>
      </p:pic>
      <p:sp>
        <p:nvSpPr>
          <p:cNvPr id="9" name="TextBox 8">
            <a:extLst>
              <a:ext uri="{FF2B5EF4-FFF2-40B4-BE49-F238E27FC236}">
                <a16:creationId xmlns:a16="http://schemas.microsoft.com/office/drawing/2014/main" id="{D83C6810-4919-EC4A-9DA0-4A352858B1F5}"/>
              </a:ext>
            </a:extLst>
          </p:cNvPr>
          <p:cNvSpPr txBox="1"/>
          <p:nvPr/>
        </p:nvSpPr>
        <p:spPr>
          <a:xfrm>
            <a:off x="8654776" y="4226153"/>
            <a:ext cx="3338222" cy="523220"/>
          </a:xfrm>
          <a:prstGeom prst="rect">
            <a:avLst/>
          </a:prstGeom>
          <a:noFill/>
        </p:spPr>
        <p:txBody>
          <a:bodyPr wrap="none" rtlCol="0">
            <a:spAutoFit/>
          </a:bodyPr>
          <a:lstStyle/>
          <a:p>
            <a:r>
              <a:rPr lang="en-US" sz="2800" b="1" dirty="0"/>
              <a:t>4 </a:t>
            </a:r>
            <a:r>
              <a:rPr lang="en-US" sz="2800" b="1" dirty="0" err="1"/>
              <a:t>ms</a:t>
            </a:r>
            <a:r>
              <a:rPr lang="en-US" sz="2800" b="1" dirty="0"/>
              <a:t> – 11 </a:t>
            </a:r>
            <a:r>
              <a:rPr lang="en-US" sz="2800" b="1" dirty="0" err="1"/>
              <a:t>ms</a:t>
            </a:r>
            <a:r>
              <a:rPr lang="en-US" sz="2800" b="1" dirty="0"/>
              <a:t> History </a:t>
            </a:r>
          </a:p>
        </p:txBody>
      </p:sp>
    </p:spTree>
    <p:extLst>
      <p:ext uri="{BB962C8B-B14F-4D97-AF65-F5344CB8AC3E}">
        <p14:creationId xmlns:p14="http://schemas.microsoft.com/office/powerpoint/2010/main" val="2382204382"/>
      </p:ext>
    </p:extLst>
  </p:cSld>
  <p:clrMapOvr>
    <a:masterClrMapping/>
  </p:clrMapOvr>
  <mc:AlternateContent xmlns:mc="http://schemas.openxmlformats.org/markup-compatibility/2006" xmlns:p14="http://schemas.microsoft.com/office/powerpoint/2010/main">
    <mc:Choice Requires="p14">
      <p:transition spd="slow" p14:dur="2000" advTm="22566"/>
    </mc:Choice>
    <mc:Fallback xmlns="">
      <p:transition spd="slow" advTm="2256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6" descr="Image result for big data centers image">
            <a:extLst>
              <a:ext uri="{FF2B5EF4-FFF2-40B4-BE49-F238E27FC236}">
                <a16:creationId xmlns:a16="http://schemas.microsoft.com/office/drawing/2014/main" id="{8C24770F-6955-48A9-ABFA-F28E409FDD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75931" y="1756394"/>
            <a:ext cx="6816069" cy="453425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B15BE5C-FEEE-413E-A18C-B124D7AFEBD5}"/>
              </a:ext>
            </a:extLst>
          </p:cNvPr>
          <p:cNvSpPr>
            <a:spLocks noGrp="1"/>
          </p:cNvSpPr>
          <p:nvPr>
            <p:ph type="title"/>
          </p:nvPr>
        </p:nvSpPr>
        <p:spPr/>
        <p:txBody>
          <a:bodyPr/>
          <a:lstStyle/>
          <a:p>
            <a:r>
              <a:rPr lang="en-SG" dirty="0"/>
              <a:t>Cloud Reliability is Critical</a:t>
            </a:r>
          </a:p>
        </p:txBody>
      </p:sp>
      <p:sp>
        <p:nvSpPr>
          <p:cNvPr id="3" name="Slide Number Placeholder 2"/>
          <p:cNvSpPr>
            <a:spLocks noGrp="1"/>
          </p:cNvSpPr>
          <p:nvPr>
            <p:ph type="sldNum" sz="quarter" idx="12"/>
          </p:nvPr>
        </p:nvSpPr>
        <p:spPr>
          <a:xfrm>
            <a:off x="8619067" y="6373284"/>
            <a:ext cx="2743200" cy="365125"/>
          </a:xfrm>
        </p:spPr>
        <p:txBody>
          <a:bodyPr/>
          <a:lstStyle/>
          <a:p>
            <a:fld id="{B2DC25EE-239B-4C5F-AAD1-255A7D5F1EE2}" type="slidenum">
              <a:rPr lang="en-US" smtClean="0"/>
              <a:t>2</a:t>
            </a:fld>
            <a:endParaRPr lang="en-US"/>
          </a:p>
        </p:txBody>
      </p:sp>
      <p:grpSp>
        <p:nvGrpSpPr>
          <p:cNvPr id="8" name="Group 7">
            <a:extLst>
              <a:ext uri="{FF2B5EF4-FFF2-40B4-BE49-F238E27FC236}">
                <a16:creationId xmlns:a16="http://schemas.microsoft.com/office/drawing/2014/main" id="{EEE2A21E-9522-4BD9-A5AB-3E3392212FD9}"/>
              </a:ext>
            </a:extLst>
          </p:cNvPr>
          <p:cNvGrpSpPr/>
          <p:nvPr/>
        </p:nvGrpSpPr>
        <p:grpSpPr>
          <a:xfrm>
            <a:off x="3872123" y="1468136"/>
            <a:ext cx="5006994" cy="5024738"/>
            <a:chOff x="2258008" y="1348546"/>
            <a:chExt cx="5006994" cy="5024738"/>
          </a:xfrm>
        </p:grpSpPr>
        <p:grpSp>
          <p:nvGrpSpPr>
            <p:cNvPr id="7" name="Group 6">
              <a:extLst>
                <a:ext uri="{FF2B5EF4-FFF2-40B4-BE49-F238E27FC236}">
                  <a16:creationId xmlns:a16="http://schemas.microsoft.com/office/drawing/2014/main" id="{67A3CC91-3FEB-4C23-A4B7-5CBD1C52821B}"/>
                </a:ext>
              </a:extLst>
            </p:cNvPr>
            <p:cNvGrpSpPr/>
            <p:nvPr/>
          </p:nvGrpSpPr>
          <p:grpSpPr>
            <a:xfrm>
              <a:off x="2258008" y="1348546"/>
              <a:ext cx="5006994" cy="5024738"/>
              <a:chOff x="2258008" y="1348546"/>
              <a:chExt cx="5006994" cy="5024738"/>
            </a:xfrm>
          </p:grpSpPr>
          <p:grpSp>
            <p:nvGrpSpPr>
              <p:cNvPr id="5" name="Group 4">
                <a:extLst>
                  <a:ext uri="{FF2B5EF4-FFF2-40B4-BE49-F238E27FC236}">
                    <a16:creationId xmlns:a16="http://schemas.microsoft.com/office/drawing/2014/main" id="{F49B3B15-B64B-415A-95BB-41E939AAC1B4}"/>
                  </a:ext>
                </a:extLst>
              </p:cNvPr>
              <p:cNvGrpSpPr/>
              <p:nvPr/>
            </p:nvGrpSpPr>
            <p:grpSpPr>
              <a:xfrm>
                <a:off x="2258008" y="1348546"/>
                <a:ext cx="5006994" cy="5024738"/>
                <a:chOff x="2392015" y="1578089"/>
                <a:chExt cx="5006994" cy="5024738"/>
              </a:xfrm>
            </p:grpSpPr>
            <p:grpSp>
              <p:nvGrpSpPr>
                <p:cNvPr id="4" name="Group 3">
                  <a:extLst>
                    <a:ext uri="{FF2B5EF4-FFF2-40B4-BE49-F238E27FC236}">
                      <a16:creationId xmlns:a16="http://schemas.microsoft.com/office/drawing/2014/main" id="{33664015-57DB-4621-90D8-A349BAF031C0}"/>
                    </a:ext>
                  </a:extLst>
                </p:cNvPr>
                <p:cNvGrpSpPr/>
                <p:nvPr/>
              </p:nvGrpSpPr>
              <p:grpSpPr>
                <a:xfrm>
                  <a:off x="2392015" y="1578089"/>
                  <a:ext cx="5006994" cy="5024738"/>
                  <a:chOff x="2392015" y="1578089"/>
                  <a:chExt cx="5006994" cy="5024738"/>
                </a:xfrm>
              </p:grpSpPr>
              <p:pic>
                <p:nvPicPr>
                  <p:cNvPr id="1026" name="Picture 2" descr="Image result for azure customers">
                    <a:extLst>
                      <a:ext uri="{FF2B5EF4-FFF2-40B4-BE49-F238E27FC236}">
                        <a16:creationId xmlns:a16="http://schemas.microsoft.com/office/drawing/2014/main" id="{49E1D69E-5156-42EA-B591-93644E61942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82442" y="1578089"/>
                    <a:ext cx="4916567" cy="502473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Image result for zoom">
                    <a:extLst>
                      <a:ext uri="{FF2B5EF4-FFF2-40B4-BE49-F238E27FC236}">
                        <a16:creationId xmlns:a16="http://schemas.microsoft.com/office/drawing/2014/main" id="{FD80B266-C2C9-4C8D-BFA8-0DE5A079C75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07733" y="5318792"/>
                    <a:ext cx="971852" cy="97185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slack">
                    <a:extLst>
                      <a:ext uri="{FF2B5EF4-FFF2-40B4-BE49-F238E27FC236}">
                        <a16:creationId xmlns:a16="http://schemas.microsoft.com/office/drawing/2014/main" id="{269958E0-9AAD-4CED-9E9A-54F1FD3A4F6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392015" y="3943986"/>
                    <a:ext cx="1069450" cy="60089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ms teams">
                    <a:extLst>
                      <a:ext uri="{FF2B5EF4-FFF2-40B4-BE49-F238E27FC236}">
                        <a16:creationId xmlns:a16="http://schemas.microsoft.com/office/drawing/2014/main" id="{FC5EDC69-CE99-42AB-9269-5EFCAEE9ED3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22833" y="2956289"/>
                    <a:ext cx="596202" cy="552703"/>
                  </a:xfrm>
                  <a:prstGeom prst="rect">
                    <a:avLst/>
                  </a:prstGeom>
                  <a:noFill/>
                  <a:extLst>
                    <a:ext uri="{909E8E84-426E-40DD-AFC4-6F175D3DCCD1}">
                      <a14:hiddenFill xmlns:a14="http://schemas.microsoft.com/office/drawing/2010/main">
                        <a:solidFill>
                          <a:srgbClr val="FFFFFF"/>
                        </a:solidFill>
                      </a14:hiddenFill>
                    </a:ext>
                  </a:extLst>
                </p:spPr>
              </p:pic>
            </p:grpSp>
            <p:pic>
              <p:nvPicPr>
                <p:cNvPr id="2056" name="Picture 8" descr="Image result for twitter">
                  <a:extLst>
                    <a:ext uri="{FF2B5EF4-FFF2-40B4-BE49-F238E27FC236}">
                      <a16:creationId xmlns:a16="http://schemas.microsoft.com/office/drawing/2014/main" id="{3ED8D905-7EA6-4BD4-9F35-E0EE144BB2E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275667" y="3305675"/>
                  <a:ext cx="552703" cy="552703"/>
                </a:xfrm>
                <a:prstGeom prst="rect">
                  <a:avLst/>
                </a:prstGeom>
                <a:noFill/>
                <a:extLst>
                  <a:ext uri="{909E8E84-426E-40DD-AFC4-6F175D3DCCD1}">
                    <a14:hiddenFill xmlns:a14="http://schemas.microsoft.com/office/drawing/2010/main">
                      <a:solidFill>
                        <a:srgbClr val="FFFFFF"/>
                      </a:solidFill>
                    </a14:hiddenFill>
                  </a:ext>
                </a:extLst>
              </p:spPr>
            </p:pic>
          </p:grpSp>
          <p:pic>
            <p:nvPicPr>
              <p:cNvPr id="6" name="Picture 2" descr="BlueJeans Video Conferencing - Apps on Google Play">
                <a:extLst>
                  <a:ext uri="{FF2B5EF4-FFF2-40B4-BE49-F238E27FC236}">
                    <a16:creationId xmlns:a16="http://schemas.microsoft.com/office/drawing/2014/main" id="{21260130-2455-4BC5-BF19-E01758900F2D}"/>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571824" y="4449958"/>
                <a:ext cx="639291" cy="639291"/>
              </a:xfrm>
              <a:prstGeom prst="rect">
                <a:avLst/>
              </a:prstGeom>
              <a:noFill/>
              <a:extLst>
                <a:ext uri="{909E8E84-426E-40DD-AFC4-6F175D3DCCD1}">
                  <a14:hiddenFill xmlns:a14="http://schemas.microsoft.com/office/drawing/2010/main">
                    <a:solidFill>
                      <a:srgbClr val="FFFFFF"/>
                    </a:solidFill>
                  </a14:hiddenFill>
                </a:ext>
              </a:extLst>
            </p:spPr>
          </p:pic>
        </p:grpSp>
        <p:pic>
          <p:nvPicPr>
            <p:cNvPr id="1028" name="Picture 4" descr="Facebook - Log In or Sign Up">
              <a:extLst>
                <a:ext uri="{FF2B5EF4-FFF2-40B4-BE49-F238E27FC236}">
                  <a16:creationId xmlns:a16="http://schemas.microsoft.com/office/drawing/2014/main" id="{3E3154D2-511C-46B0-B9E9-A7221B4B4D3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441436" y="5351228"/>
              <a:ext cx="543592" cy="543592"/>
            </a:xfrm>
            <a:prstGeom prst="rect">
              <a:avLst/>
            </a:prstGeom>
            <a:noFill/>
            <a:extLst>
              <a:ext uri="{909E8E84-426E-40DD-AFC4-6F175D3DCCD1}">
                <a14:hiddenFill xmlns:a14="http://schemas.microsoft.com/office/drawing/2010/main">
                  <a:solidFill>
                    <a:srgbClr val="FFFFFF"/>
                  </a:solidFill>
                </a14:hiddenFill>
              </a:ext>
            </a:extLst>
          </p:spPr>
        </p:pic>
      </p:grpSp>
      <p:sp>
        <p:nvSpPr>
          <p:cNvPr id="16" name="Rectangle 15">
            <a:extLst>
              <a:ext uri="{FF2B5EF4-FFF2-40B4-BE49-F238E27FC236}">
                <a16:creationId xmlns:a16="http://schemas.microsoft.com/office/drawing/2014/main" id="{CE54E915-0420-0D44-99E6-9F0D2ED47ED9}"/>
              </a:ext>
            </a:extLst>
          </p:cNvPr>
          <p:cNvSpPr/>
          <p:nvPr/>
        </p:nvSpPr>
        <p:spPr>
          <a:xfrm>
            <a:off x="1283434" y="6248837"/>
            <a:ext cx="4561505" cy="523220"/>
          </a:xfrm>
          <a:prstGeom prst="rect">
            <a:avLst/>
          </a:prstGeom>
        </p:spPr>
        <p:txBody>
          <a:bodyPr wrap="none">
            <a:spAutoFit/>
          </a:bodyPr>
          <a:lstStyle/>
          <a:p>
            <a:r>
              <a:rPr lang="en-SG" sz="2800" b="1" dirty="0"/>
              <a:t>Cloud Downtime is Expensive</a:t>
            </a:r>
          </a:p>
        </p:txBody>
      </p:sp>
      <p:sp>
        <p:nvSpPr>
          <p:cNvPr id="17" name="Rectangle 16">
            <a:extLst>
              <a:ext uri="{FF2B5EF4-FFF2-40B4-BE49-F238E27FC236}">
                <a16:creationId xmlns:a16="http://schemas.microsoft.com/office/drawing/2014/main" id="{FECF88E1-710C-D448-8077-7770ACF0163A}"/>
              </a:ext>
            </a:extLst>
          </p:cNvPr>
          <p:cNvSpPr/>
          <p:nvPr/>
        </p:nvSpPr>
        <p:spPr>
          <a:xfrm>
            <a:off x="5992643" y="6115968"/>
            <a:ext cx="4677456" cy="719741"/>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8" name="Rectangle 17">
            <a:extLst>
              <a:ext uri="{FF2B5EF4-FFF2-40B4-BE49-F238E27FC236}">
                <a16:creationId xmlns:a16="http://schemas.microsoft.com/office/drawing/2014/main" id="{75AD0B5E-3C48-3842-A97F-BF9064114B04}"/>
              </a:ext>
            </a:extLst>
          </p:cNvPr>
          <p:cNvSpPr/>
          <p:nvPr/>
        </p:nvSpPr>
        <p:spPr>
          <a:xfrm>
            <a:off x="6059540" y="6248837"/>
            <a:ext cx="4610558" cy="523220"/>
          </a:xfrm>
          <a:prstGeom prst="rect">
            <a:avLst/>
          </a:prstGeom>
        </p:spPr>
        <p:txBody>
          <a:bodyPr wrap="none">
            <a:spAutoFit/>
          </a:bodyPr>
          <a:lstStyle/>
          <a:p>
            <a:r>
              <a:rPr lang="en-SG" sz="2800" dirty="0">
                <a:solidFill>
                  <a:schemeClr val="accent1">
                    <a:lumMod val="50000"/>
                  </a:schemeClr>
                </a:solidFill>
              </a:rPr>
              <a:t>$300K/ Hour </a:t>
            </a:r>
            <a:r>
              <a:rPr lang="en-SG" sz="2800" i="1" dirty="0">
                <a:solidFill>
                  <a:schemeClr val="accent1">
                    <a:lumMod val="50000"/>
                  </a:schemeClr>
                </a:solidFill>
              </a:rPr>
              <a:t>- Gartner report </a:t>
            </a:r>
            <a:endParaRPr lang="en-SG" sz="2800" dirty="0"/>
          </a:p>
        </p:txBody>
      </p:sp>
    </p:spTree>
    <p:custDataLst>
      <p:tags r:id="rId1"/>
    </p:custDataLst>
    <p:extLst>
      <p:ext uri="{BB962C8B-B14F-4D97-AF65-F5344CB8AC3E}">
        <p14:creationId xmlns:p14="http://schemas.microsoft.com/office/powerpoint/2010/main" val="1403432244"/>
      </p:ext>
    </p:extLst>
  </p:cSld>
  <p:clrMapOvr>
    <a:masterClrMapping/>
  </p:clrMapOvr>
  <mc:AlternateContent xmlns:mc="http://schemas.openxmlformats.org/markup-compatibility/2006" xmlns:p14="http://schemas.microsoft.com/office/powerpoint/2010/main">
    <mc:Choice Requires="p14">
      <p:transition spd="slow" p14:dur="2000" advTm="21064"/>
    </mc:Choice>
    <mc:Fallback xmlns="">
      <p:transition spd="slow" advTm="2106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078 0.00973 L -0.29401 0.01088 " pathEditMode="relative" rAng="0" ptsTypes="AA">
                                      <p:cBhvr>
                                        <p:cTn id="6" dur="500" fill="hold"/>
                                        <p:tgtEl>
                                          <p:spTgt spid="8"/>
                                        </p:tgtEl>
                                        <p:attrNameLst>
                                          <p:attrName>ppt_x</p:attrName>
                                          <p:attrName>ppt_y</p:attrName>
                                        </p:attrNameLst>
                                      </p:cBhvr>
                                      <p:rCtr x="-14740" y="46"/>
                                    </p:animMotion>
                                  </p:childTnLst>
                                </p:cTn>
                              </p:par>
                            </p:childTnLst>
                          </p:cTn>
                        </p:par>
                        <p:par>
                          <p:cTn id="7" fill="hold">
                            <p:stCondLst>
                              <p:cond delay="500"/>
                            </p:stCondLst>
                            <p:childTnLst>
                              <p:par>
                                <p:cTn id="8" presetID="2" presetClass="entr" presetSubtype="2" fill="hold" nodeType="after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additive="base">
                                        <p:cTn id="10" dur="500" fill="hold"/>
                                        <p:tgtEl>
                                          <p:spTgt spid="10"/>
                                        </p:tgtEl>
                                        <p:attrNameLst>
                                          <p:attrName>ppt_x</p:attrName>
                                        </p:attrNameLst>
                                      </p:cBhvr>
                                      <p:tavLst>
                                        <p:tav tm="0">
                                          <p:val>
                                            <p:strVal val="1+#ppt_w/2"/>
                                          </p:val>
                                        </p:tav>
                                        <p:tav tm="100000">
                                          <p:val>
                                            <p:strVal val="#ppt_x"/>
                                          </p:val>
                                        </p:tav>
                                      </p:tavLst>
                                    </p:anim>
                                    <p:anim calcmode="lin" valueType="num">
                                      <p:cBhvr additive="base">
                                        <p:cTn id="11"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1" nodeType="clickEffect">
                                  <p:stCondLst>
                                    <p:cond delay="0"/>
                                  </p:stCondLst>
                                  <p:childTnLst>
                                    <p:set>
                                      <p:cBhvr>
                                        <p:cTn id="23" dur="1" fill="hold">
                                          <p:stCondLst>
                                            <p:cond delay="0"/>
                                          </p:stCondLst>
                                        </p:cTn>
                                        <p:tgtEl>
                                          <p:spTgt spid="16"/>
                                        </p:tgtEl>
                                        <p:attrNameLst>
                                          <p:attrName>style.visibility</p:attrName>
                                        </p:attrNameLst>
                                      </p:cBhvr>
                                      <p:to>
                                        <p:strVal val="visible"/>
                                      </p:to>
                                    </p:set>
                                  </p:childTnLst>
                                </p:cTn>
                              </p:par>
                              <p:par>
                                <p:cTn id="24" presetID="1" presetClass="entr" presetSubtype="0" fill="hold" grpId="1" nodeType="withEffect">
                                  <p:stCondLst>
                                    <p:cond delay="0"/>
                                  </p:stCondLst>
                                  <p:childTnLst>
                                    <p:set>
                                      <p:cBhvr>
                                        <p:cTn id="25" dur="1" fill="hold">
                                          <p:stCondLst>
                                            <p:cond delay="0"/>
                                          </p:stCondLst>
                                        </p:cTn>
                                        <p:tgtEl>
                                          <p:spTgt spid="17"/>
                                        </p:tgtEl>
                                        <p:attrNameLst>
                                          <p:attrName>style.visibility</p:attrName>
                                        </p:attrNameLst>
                                      </p:cBhvr>
                                      <p:to>
                                        <p:strVal val="visible"/>
                                      </p:to>
                                    </p:set>
                                  </p:childTnLst>
                                </p:cTn>
                              </p:par>
                              <p:par>
                                <p:cTn id="26" presetID="1" presetClass="entr" presetSubtype="0" fill="hold" grpId="1" nodeType="withEffect">
                                  <p:stCondLst>
                                    <p:cond delay="0"/>
                                  </p:stCondLst>
                                  <p:childTnLst>
                                    <p:set>
                                      <p:cBhvr>
                                        <p:cTn id="27"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7" grpId="0" animBg="1"/>
      <p:bldP spid="17" grpId="1" animBg="1"/>
      <p:bldP spid="18" grpId="0"/>
      <p:bldP spid="18"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4A5BA-74A3-4715-9EB8-90A3C64958A0}"/>
              </a:ext>
            </a:extLst>
          </p:cNvPr>
          <p:cNvSpPr>
            <a:spLocks noGrp="1"/>
          </p:cNvSpPr>
          <p:nvPr>
            <p:ph type="title"/>
          </p:nvPr>
        </p:nvSpPr>
        <p:spPr/>
        <p:txBody>
          <a:bodyPr/>
          <a:lstStyle/>
          <a:p>
            <a:r>
              <a:rPr lang="en-SG" dirty="0"/>
              <a:t>SRAM Overhead</a:t>
            </a:r>
          </a:p>
        </p:txBody>
      </p:sp>
      <p:sp>
        <p:nvSpPr>
          <p:cNvPr id="4" name="Slide Number Placeholder 3">
            <a:extLst>
              <a:ext uri="{FF2B5EF4-FFF2-40B4-BE49-F238E27FC236}">
                <a16:creationId xmlns:a16="http://schemas.microsoft.com/office/drawing/2014/main" id="{120319E8-871D-44EA-BB0B-A83523BF736B}"/>
              </a:ext>
            </a:extLst>
          </p:cNvPr>
          <p:cNvSpPr>
            <a:spLocks noGrp="1"/>
          </p:cNvSpPr>
          <p:nvPr>
            <p:ph type="sldNum" sz="quarter" idx="12"/>
          </p:nvPr>
        </p:nvSpPr>
        <p:spPr/>
        <p:txBody>
          <a:bodyPr/>
          <a:lstStyle/>
          <a:p>
            <a:fld id="{B2DC25EE-239B-4C5F-AAD1-255A7D5F1EE2}" type="slidenum">
              <a:rPr lang="en-US" smtClean="0"/>
              <a:t>20</a:t>
            </a:fld>
            <a:endParaRPr lang="en-US"/>
          </a:p>
        </p:txBody>
      </p:sp>
      <p:pic>
        <p:nvPicPr>
          <p:cNvPr id="5" name="Picture 4">
            <a:extLst>
              <a:ext uri="{FF2B5EF4-FFF2-40B4-BE49-F238E27FC236}">
                <a16:creationId xmlns:a16="http://schemas.microsoft.com/office/drawing/2014/main" id="{568F3302-2E16-8A47-B5D0-3DB2ED06E435}"/>
              </a:ext>
            </a:extLst>
          </p:cNvPr>
          <p:cNvPicPr>
            <a:picLocks noChangeAspect="1"/>
          </p:cNvPicPr>
          <p:nvPr/>
        </p:nvPicPr>
        <p:blipFill>
          <a:blip r:embed="rId3"/>
          <a:stretch>
            <a:fillRect/>
          </a:stretch>
        </p:blipFill>
        <p:spPr>
          <a:xfrm>
            <a:off x="3462070" y="2120348"/>
            <a:ext cx="5148530" cy="3812381"/>
          </a:xfrm>
          <a:prstGeom prst="rect">
            <a:avLst/>
          </a:prstGeom>
        </p:spPr>
      </p:pic>
      <p:sp>
        <p:nvSpPr>
          <p:cNvPr id="6" name="TextBox 5">
            <a:extLst>
              <a:ext uri="{FF2B5EF4-FFF2-40B4-BE49-F238E27FC236}">
                <a16:creationId xmlns:a16="http://schemas.microsoft.com/office/drawing/2014/main" id="{523774F8-E453-134C-986B-481465A07CBF}"/>
              </a:ext>
            </a:extLst>
          </p:cNvPr>
          <p:cNvSpPr txBox="1"/>
          <p:nvPr/>
        </p:nvSpPr>
        <p:spPr>
          <a:xfrm>
            <a:off x="8610600" y="3448775"/>
            <a:ext cx="2476960" cy="523220"/>
          </a:xfrm>
          <a:prstGeom prst="rect">
            <a:avLst/>
          </a:prstGeom>
          <a:noFill/>
        </p:spPr>
        <p:txBody>
          <a:bodyPr wrap="none" rtlCol="0">
            <a:spAutoFit/>
          </a:bodyPr>
          <a:lstStyle/>
          <a:p>
            <a:r>
              <a:rPr lang="en-US" sz="2800" b="1" dirty="0"/>
              <a:t>5 – 7 MB SRAM</a:t>
            </a:r>
          </a:p>
        </p:txBody>
      </p:sp>
    </p:spTree>
    <p:extLst>
      <p:ext uri="{BB962C8B-B14F-4D97-AF65-F5344CB8AC3E}">
        <p14:creationId xmlns:p14="http://schemas.microsoft.com/office/powerpoint/2010/main" val="3229179573"/>
      </p:ext>
    </p:extLst>
  </p:cSld>
  <p:clrMapOvr>
    <a:masterClrMapping/>
  </p:clrMapOvr>
  <mc:AlternateContent xmlns:mc="http://schemas.openxmlformats.org/markup-compatibility/2006" xmlns:p14="http://schemas.microsoft.com/office/powerpoint/2010/main">
    <mc:Choice Requires="p14">
      <p:transition spd="slow" p14:dur="2000" advTm="13057"/>
    </mc:Choice>
    <mc:Fallback xmlns="">
      <p:transition spd="slow" advTm="13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6FBF30-CF0F-4925-B1B1-3E783E691597}"/>
              </a:ext>
            </a:extLst>
          </p:cNvPr>
          <p:cNvSpPr>
            <a:spLocks noGrp="1"/>
          </p:cNvSpPr>
          <p:nvPr>
            <p:ph type="title"/>
          </p:nvPr>
        </p:nvSpPr>
        <p:spPr>
          <a:xfrm>
            <a:off x="417029" y="548640"/>
            <a:ext cx="4025079" cy="5431536"/>
          </a:xfrm>
        </p:spPr>
        <p:txBody>
          <a:bodyPr>
            <a:normAutofit/>
          </a:bodyPr>
          <a:lstStyle/>
          <a:p>
            <a:r>
              <a:rPr lang="en-SG" sz="5400" b="1" dirty="0" err="1"/>
              <a:t>SyNDB</a:t>
            </a:r>
            <a:r>
              <a:rPr lang="en-SG" sz="5400" dirty="0"/>
              <a:t>  </a:t>
            </a:r>
            <a:br>
              <a:rPr lang="en-SG" sz="5400" dirty="0"/>
            </a:br>
            <a:r>
              <a:rPr lang="en-SG" b="1" dirty="0"/>
              <a:t>Sy</a:t>
            </a:r>
            <a:r>
              <a:rPr lang="en-SG" dirty="0"/>
              <a:t>nchronized </a:t>
            </a:r>
            <a:r>
              <a:rPr lang="en-SG" b="1" dirty="0"/>
              <a:t>N</a:t>
            </a:r>
            <a:r>
              <a:rPr lang="en-SG" dirty="0"/>
              <a:t>etwork </a:t>
            </a:r>
            <a:r>
              <a:rPr lang="en-SG" b="1" dirty="0"/>
              <a:t>D</a:t>
            </a:r>
            <a:r>
              <a:rPr lang="en-SG" dirty="0"/>
              <a:t>ebugger</a:t>
            </a:r>
            <a:endParaRPr lang="en-SG" sz="5400" dirty="0"/>
          </a:p>
        </p:txBody>
      </p:sp>
      <p:sp>
        <p:nvSpPr>
          <p:cNvPr id="73"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4E31583-58EB-4000-8179-2EA2D5A79B4E}"/>
              </a:ext>
            </a:extLst>
          </p:cNvPr>
          <p:cNvSpPr>
            <a:spLocks noGrp="1"/>
          </p:cNvSpPr>
          <p:nvPr>
            <p:ph idx="1"/>
          </p:nvPr>
        </p:nvSpPr>
        <p:spPr>
          <a:xfrm>
            <a:off x="5126418" y="552091"/>
            <a:ext cx="6224335" cy="5431536"/>
          </a:xfrm>
        </p:spPr>
        <p:txBody>
          <a:bodyPr anchor="ctr">
            <a:normAutofit/>
          </a:bodyPr>
          <a:lstStyle/>
          <a:p>
            <a:r>
              <a:rPr lang="en-SG" sz="2200" dirty="0"/>
              <a:t>A first of its kind network-wide Synchronized Debugging framework for network-wide debugging.</a:t>
            </a:r>
          </a:p>
          <a:p>
            <a:endParaRPr lang="en-SG" sz="2200" dirty="0"/>
          </a:p>
          <a:p>
            <a:r>
              <a:rPr lang="en-SG" sz="2200" dirty="0" err="1"/>
              <a:t>SyNDB</a:t>
            </a:r>
            <a:r>
              <a:rPr lang="en-SG" sz="2200" dirty="0"/>
              <a:t> can be implemented in existing switches and support several </a:t>
            </a:r>
            <a:r>
              <a:rPr lang="en-SG" sz="2200" dirty="0" err="1"/>
              <a:t>ms</a:t>
            </a:r>
            <a:r>
              <a:rPr lang="en-SG" sz="2200" dirty="0"/>
              <a:t> (100’s of RTTs) of packet histories.</a:t>
            </a:r>
          </a:p>
          <a:p>
            <a:endParaRPr lang="en-SG" sz="2200" dirty="0"/>
          </a:p>
          <a:p>
            <a:r>
              <a:rPr lang="en-SG" sz="2200" dirty="0" err="1"/>
              <a:t>SyNDB</a:t>
            </a:r>
            <a:r>
              <a:rPr lang="en-SG" sz="2200" dirty="0"/>
              <a:t> exports packet histories only on detecting faults, thus saves storage and network overhead by a magnitude at line-rate.</a:t>
            </a:r>
          </a:p>
        </p:txBody>
      </p:sp>
      <p:sp>
        <p:nvSpPr>
          <p:cNvPr id="4" name="Slide Number Placeholder 3"/>
          <p:cNvSpPr>
            <a:spLocks noGrp="1"/>
          </p:cNvSpPr>
          <p:nvPr>
            <p:ph type="sldNum" sz="quarter" idx="12"/>
          </p:nvPr>
        </p:nvSpPr>
        <p:spPr>
          <a:xfrm>
            <a:off x="8610600" y="6356350"/>
            <a:ext cx="2743200" cy="365125"/>
          </a:xfrm>
        </p:spPr>
        <p:txBody>
          <a:bodyPr>
            <a:normAutofit/>
          </a:bodyPr>
          <a:lstStyle/>
          <a:p>
            <a:pPr>
              <a:spcAft>
                <a:spcPts val="600"/>
              </a:spcAft>
            </a:pPr>
            <a:fld id="{B2DC25EE-239B-4C5F-AAD1-255A7D5F1EE2}" type="slidenum">
              <a:rPr lang="en-US" smtClean="0"/>
              <a:pPr>
                <a:spcAft>
                  <a:spcPts val="600"/>
                </a:spcAft>
              </a:pPr>
              <a:t>21</a:t>
            </a:fld>
            <a:endParaRPr lang="en-US"/>
          </a:p>
        </p:txBody>
      </p:sp>
      <p:pic>
        <p:nvPicPr>
          <p:cNvPr id="11266" name="Picture 2" descr="Github, logo, social network, social icon - Free download">
            <a:extLst>
              <a:ext uri="{FF2B5EF4-FFF2-40B4-BE49-F238E27FC236}">
                <a16:creationId xmlns:a16="http://schemas.microsoft.com/office/drawing/2014/main" id="{919647B7-0DF8-BA4C-BB5F-3ED65ABC5E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85958" y="5947739"/>
            <a:ext cx="682901" cy="6829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F9CF4231-58C9-1444-9595-1641B9C88275}"/>
              </a:ext>
            </a:extLst>
          </p:cNvPr>
          <p:cNvSpPr/>
          <p:nvPr/>
        </p:nvSpPr>
        <p:spPr>
          <a:xfrm>
            <a:off x="4282939" y="6128990"/>
            <a:ext cx="4294702" cy="369332"/>
          </a:xfrm>
          <a:prstGeom prst="rect">
            <a:avLst/>
          </a:prstGeom>
        </p:spPr>
        <p:txBody>
          <a:bodyPr wrap="none">
            <a:spAutoFit/>
          </a:bodyPr>
          <a:lstStyle/>
          <a:p>
            <a:r>
              <a:rPr lang="en-IN" sz="2000" dirty="0">
                <a:solidFill>
                  <a:srgbClr val="0000FF"/>
                </a:solidFill>
                <a:latin typeface="NimbusRomNo9L"/>
              </a:rPr>
              <a:t>https://</a:t>
            </a:r>
            <a:r>
              <a:rPr lang="en-IN" sz="2000" dirty="0" err="1">
                <a:solidFill>
                  <a:srgbClr val="0000FF"/>
                </a:solidFill>
                <a:latin typeface="NimbusRomNo9L"/>
              </a:rPr>
              <a:t>github.com</a:t>
            </a:r>
            <a:r>
              <a:rPr lang="en-IN" sz="2000" dirty="0">
                <a:solidFill>
                  <a:srgbClr val="0000FF"/>
                </a:solidFill>
                <a:latin typeface="NimbusRomNo9L"/>
              </a:rPr>
              <a:t>/</a:t>
            </a:r>
            <a:r>
              <a:rPr lang="en-IN" sz="2000" dirty="0" err="1">
                <a:solidFill>
                  <a:srgbClr val="0000FF"/>
                </a:solidFill>
                <a:latin typeface="NimbusRomNo9L"/>
              </a:rPr>
              <a:t>rajkiranjoshi</a:t>
            </a:r>
            <a:r>
              <a:rPr lang="en-IN" sz="2000" dirty="0">
                <a:solidFill>
                  <a:srgbClr val="0000FF"/>
                </a:solidFill>
                <a:latin typeface="NimbusRomNo9L"/>
              </a:rPr>
              <a:t>/</a:t>
            </a:r>
            <a:r>
              <a:rPr lang="en-IN" sz="2000" dirty="0" err="1">
                <a:solidFill>
                  <a:srgbClr val="0000FF"/>
                </a:solidFill>
                <a:latin typeface="NimbusRomNo9L"/>
              </a:rPr>
              <a:t>syndb</a:t>
            </a:r>
            <a:r>
              <a:rPr lang="en-IN" sz="2000" dirty="0">
                <a:solidFill>
                  <a:srgbClr val="0000FF"/>
                </a:solidFill>
                <a:latin typeface="NimbusRomNo9L"/>
              </a:rPr>
              <a:t>-sim </a:t>
            </a:r>
            <a:endParaRPr lang="en-IN" sz="2000" dirty="0"/>
          </a:p>
        </p:txBody>
      </p:sp>
    </p:spTree>
    <p:custDataLst>
      <p:tags r:id="rId1"/>
    </p:custDataLst>
    <p:extLst>
      <p:ext uri="{BB962C8B-B14F-4D97-AF65-F5344CB8AC3E}">
        <p14:creationId xmlns:p14="http://schemas.microsoft.com/office/powerpoint/2010/main" val="1797494526"/>
      </p:ext>
    </p:extLst>
  </p:cSld>
  <p:clrMapOvr>
    <a:masterClrMapping/>
  </p:clrMapOvr>
  <mc:AlternateContent xmlns:mc="http://schemas.openxmlformats.org/markup-compatibility/2006" xmlns:p14="http://schemas.microsoft.com/office/powerpoint/2010/main">
    <mc:Choice Requires="p14">
      <p:transition spd="slow" p14:dur="2000" advTm="22446"/>
    </mc:Choice>
    <mc:Fallback xmlns="">
      <p:transition spd="slow" advTm="2244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7DA0B-D262-FB4A-A6D1-EDE910E88DD7}"/>
              </a:ext>
            </a:extLst>
          </p:cNvPr>
          <p:cNvSpPr>
            <a:spLocks noGrp="1"/>
          </p:cNvSpPr>
          <p:nvPr>
            <p:ph type="title"/>
          </p:nvPr>
        </p:nvSpPr>
        <p:spPr/>
        <p:txBody>
          <a:bodyPr/>
          <a:lstStyle/>
          <a:p>
            <a:r>
              <a:rPr lang="en-US" dirty="0"/>
              <a:t>Backup</a:t>
            </a:r>
          </a:p>
        </p:txBody>
      </p:sp>
      <p:sp>
        <p:nvSpPr>
          <p:cNvPr id="3" name="Content Placeholder 2">
            <a:extLst>
              <a:ext uri="{FF2B5EF4-FFF2-40B4-BE49-F238E27FC236}">
                <a16:creationId xmlns:a16="http://schemas.microsoft.com/office/drawing/2014/main" id="{C9FDBCFD-82ED-B541-AB00-596136EEF6D9}"/>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C778FECD-CC1C-8244-9D48-B7CB3E568656}"/>
              </a:ext>
            </a:extLst>
          </p:cNvPr>
          <p:cNvSpPr>
            <a:spLocks noGrp="1"/>
          </p:cNvSpPr>
          <p:nvPr>
            <p:ph type="sldNum" sz="quarter" idx="12"/>
          </p:nvPr>
        </p:nvSpPr>
        <p:spPr/>
        <p:txBody>
          <a:bodyPr/>
          <a:lstStyle/>
          <a:p>
            <a:fld id="{B2DC25EE-239B-4C5F-AAD1-255A7D5F1EE2}" type="slidenum">
              <a:rPr lang="en-US" smtClean="0"/>
              <a:t>22</a:t>
            </a:fld>
            <a:endParaRPr lang="en-US"/>
          </a:p>
        </p:txBody>
      </p:sp>
    </p:spTree>
    <p:extLst>
      <p:ext uri="{BB962C8B-B14F-4D97-AF65-F5344CB8AC3E}">
        <p14:creationId xmlns:p14="http://schemas.microsoft.com/office/powerpoint/2010/main" val="10376452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54509-E108-443D-85C1-AF8EBB22EB9B}"/>
              </a:ext>
            </a:extLst>
          </p:cNvPr>
          <p:cNvSpPr>
            <a:spLocks noGrp="1"/>
          </p:cNvSpPr>
          <p:nvPr>
            <p:ph type="title"/>
          </p:nvPr>
        </p:nvSpPr>
        <p:spPr/>
        <p:txBody>
          <a:bodyPr/>
          <a:lstStyle/>
          <a:p>
            <a:r>
              <a:rPr lang="en-SG" dirty="0"/>
              <a:t>How do we solve?</a:t>
            </a:r>
          </a:p>
        </p:txBody>
      </p:sp>
      <p:pic>
        <p:nvPicPr>
          <p:cNvPr id="1026" name="Picture 2" descr="Image result for visibility images">
            <a:extLst>
              <a:ext uri="{FF2B5EF4-FFF2-40B4-BE49-F238E27FC236}">
                <a16:creationId xmlns:a16="http://schemas.microsoft.com/office/drawing/2014/main" id="{6ABE1293-AAF5-44C2-97CD-481D922F0D9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39154" y="2772899"/>
            <a:ext cx="1515979" cy="151597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orrelation icon">
            <a:extLst>
              <a:ext uri="{FF2B5EF4-FFF2-40B4-BE49-F238E27FC236}">
                <a16:creationId xmlns:a16="http://schemas.microsoft.com/office/drawing/2014/main" id="{40FAEC1C-0DD6-4EA2-947C-07789DD7428A}"/>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338511" y="2805332"/>
            <a:ext cx="1586957" cy="158695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701E2917-67E4-43EB-8C23-79D26C16DB47}"/>
              </a:ext>
            </a:extLst>
          </p:cNvPr>
          <p:cNvSpPr/>
          <p:nvPr/>
        </p:nvSpPr>
        <p:spPr>
          <a:xfrm>
            <a:off x="9202892" y="1851225"/>
            <a:ext cx="1858201" cy="523220"/>
          </a:xfrm>
          <a:prstGeom prst="rect">
            <a:avLst/>
          </a:prstGeom>
        </p:spPr>
        <p:txBody>
          <a:bodyPr wrap="none">
            <a:spAutoFit/>
          </a:bodyPr>
          <a:lstStyle/>
          <a:p>
            <a:pPr algn="ctr"/>
            <a:r>
              <a:rPr lang="en-SG" sz="2800" b="1" i="1" dirty="0">
                <a:solidFill>
                  <a:schemeClr val="accent1"/>
                </a:solidFill>
              </a:rPr>
              <a:t>Correlation</a:t>
            </a:r>
          </a:p>
        </p:txBody>
      </p:sp>
      <p:sp>
        <p:nvSpPr>
          <p:cNvPr id="7" name="Rectangle 6">
            <a:extLst>
              <a:ext uri="{FF2B5EF4-FFF2-40B4-BE49-F238E27FC236}">
                <a16:creationId xmlns:a16="http://schemas.microsoft.com/office/drawing/2014/main" id="{D742E85B-E9A2-4E1B-85BA-51E8C1FBB692}"/>
              </a:ext>
            </a:extLst>
          </p:cNvPr>
          <p:cNvSpPr/>
          <p:nvPr/>
        </p:nvSpPr>
        <p:spPr>
          <a:xfrm>
            <a:off x="-965377" y="1838416"/>
            <a:ext cx="5525039" cy="523220"/>
          </a:xfrm>
          <a:prstGeom prst="rect">
            <a:avLst/>
          </a:prstGeom>
        </p:spPr>
        <p:txBody>
          <a:bodyPr wrap="square">
            <a:spAutoFit/>
          </a:bodyPr>
          <a:lstStyle/>
          <a:p>
            <a:pPr algn="ctr"/>
            <a:r>
              <a:rPr lang="en-SG" sz="2800" b="1" i="1" dirty="0">
                <a:solidFill>
                  <a:schemeClr val="accent1"/>
                </a:solidFill>
              </a:rPr>
              <a:t>Visibility</a:t>
            </a:r>
          </a:p>
        </p:txBody>
      </p:sp>
      <p:sp>
        <p:nvSpPr>
          <p:cNvPr id="12" name="Slide Number Placeholder 2">
            <a:extLst>
              <a:ext uri="{FF2B5EF4-FFF2-40B4-BE49-F238E27FC236}">
                <a16:creationId xmlns:a16="http://schemas.microsoft.com/office/drawing/2014/main" id="{99772BB6-2B8B-4AC9-AE7F-80BD3A43FFB5}"/>
              </a:ext>
            </a:extLst>
          </p:cNvPr>
          <p:cNvSpPr>
            <a:spLocks noGrp="1"/>
          </p:cNvSpPr>
          <p:nvPr>
            <p:ph type="sldNum" sz="quarter" idx="12"/>
          </p:nvPr>
        </p:nvSpPr>
        <p:spPr>
          <a:xfrm>
            <a:off x="8610600" y="6451157"/>
            <a:ext cx="2743200" cy="365125"/>
          </a:xfrm>
        </p:spPr>
        <p:txBody>
          <a:bodyPr/>
          <a:lstStyle/>
          <a:p>
            <a:fld id="{B2DC25EE-239B-4C5F-AAD1-255A7D5F1EE2}" type="slidenum">
              <a:rPr lang="en-US" smtClean="0"/>
              <a:t>23</a:t>
            </a:fld>
            <a:endParaRPr lang="en-US"/>
          </a:p>
        </p:txBody>
      </p:sp>
      <p:sp>
        <p:nvSpPr>
          <p:cNvPr id="15" name="Rectangle 14">
            <a:extLst>
              <a:ext uri="{FF2B5EF4-FFF2-40B4-BE49-F238E27FC236}">
                <a16:creationId xmlns:a16="http://schemas.microsoft.com/office/drawing/2014/main" id="{74FADD26-5E29-FC4C-9628-535BAAFF31EE}"/>
              </a:ext>
            </a:extLst>
          </p:cNvPr>
          <p:cNvSpPr/>
          <p:nvPr/>
        </p:nvSpPr>
        <p:spPr>
          <a:xfrm>
            <a:off x="3227462" y="1824842"/>
            <a:ext cx="5525039" cy="523220"/>
          </a:xfrm>
          <a:prstGeom prst="rect">
            <a:avLst/>
          </a:prstGeom>
        </p:spPr>
        <p:txBody>
          <a:bodyPr wrap="square">
            <a:spAutoFit/>
          </a:bodyPr>
          <a:lstStyle/>
          <a:p>
            <a:pPr algn="ctr"/>
            <a:r>
              <a:rPr lang="en-SG" sz="2800" b="1" i="1" dirty="0">
                <a:solidFill>
                  <a:schemeClr val="accent1"/>
                </a:solidFill>
              </a:rPr>
              <a:t>Retrospection</a:t>
            </a:r>
          </a:p>
        </p:txBody>
      </p:sp>
      <p:pic>
        <p:nvPicPr>
          <p:cNvPr id="9" name="Picture 2" descr="Rewind Time Icons - Download Free Vector Icons | Noun Project">
            <a:extLst>
              <a:ext uri="{FF2B5EF4-FFF2-40B4-BE49-F238E27FC236}">
                <a16:creationId xmlns:a16="http://schemas.microsoft.com/office/drawing/2014/main" id="{C4D8BB5E-AB30-0E48-A781-748FBFD819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61718" y="2889435"/>
            <a:ext cx="1256525" cy="1256525"/>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BCDFB59C-7C59-7043-B6B1-5687890D3B75}"/>
              </a:ext>
            </a:extLst>
          </p:cNvPr>
          <p:cNvSpPr/>
          <p:nvPr/>
        </p:nvSpPr>
        <p:spPr>
          <a:xfrm>
            <a:off x="-256806" y="4805708"/>
            <a:ext cx="4107895" cy="1384995"/>
          </a:xfrm>
          <a:prstGeom prst="rect">
            <a:avLst/>
          </a:prstGeom>
        </p:spPr>
        <p:txBody>
          <a:bodyPr wrap="square">
            <a:spAutoFit/>
          </a:bodyPr>
          <a:lstStyle/>
          <a:p>
            <a:pPr algn="ctr"/>
            <a:r>
              <a:rPr lang="en-SG" sz="2000" b="1" dirty="0">
                <a:solidFill>
                  <a:srgbClr val="FF0000"/>
                </a:solidFill>
              </a:rPr>
              <a:t>Compressed </a:t>
            </a:r>
          </a:p>
          <a:p>
            <a:pPr algn="ctr"/>
            <a:r>
              <a:rPr lang="en-SG" sz="2000" b="1" dirty="0">
                <a:solidFill>
                  <a:srgbClr val="FF0000"/>
                </a:solidFill>
              </a:rPr>
              <a:t>Packet Records in </a:t>
            </a:r>
          </a:p>
          <a:p>
            <a:pPr algn="ctr"/>
            <a:r>
              <a:rPr lang="en-SG" sz="2000" b="1" dirty="0">
                <a:solidFill>
                  <a:srgbClr val="FF0000"/>
                </a:solidFill>
              </a:rPr>
              <a:t>switch memory</a:t>
            </a:r>
          </a:p>
          <a:p>
            <a:pPr algn="ctr"/>
            <a:endParaRPr lang="en-SG" sz="2400" b="1" dirty="0">
              <a:solidFill>
                <a:srgbClr val="FF0000"/>
              </a:solidFill>
            </a:endParaRPr>
          </a:p>
        </p:txBody>
      </p:sp>
      <p:sp>
        <p:nvSpPr>
          <p:cNvPr id="29" name="Rectangle 28">
            <a:extLst>
              <a:ext uri="{FF2B5EF4-FFF2-40B4-BE49-F238E27FC236}">
                <a16:creationId xmlns:a16="http://schemas.microsoft.com/office/drawing/2014/main" id="{C6C46F08-8B43-AE47-A437-C51100E6C060}"/>
              </a:ext>
            </a:extLst>
          </p:cNvPr>
          <p:cNvSpPr/>
          <p:nvPr/>
        </p:nvSpPr>
        <p:spPr>
          <a:xfrm>
            <a:off x="3227462" y="4793258"/>
            <a:ext cx="6094042" cy="1015663"/>
          </a:xfrm>
          <a:prstGeom prst="rect">
            <a:avLst/>
          </a:prstGeom>
        </p:spPr>
        <p:txBody>
          <a:bodyPr wrap="square">
            <a:spAutoFit/>
          </a:bodyPr>
          <a:lstStyle/>
          <a:p>
            <a:pPr algn="ctr"/>
            <a:r>
              <a:rPr lang="en-SG" sz="2000" b="1" dirty="0">
                <a:solidFill>
                  <a:srgbClr val="FF0000"/>
                </a:solidFill>
              </a:rPr>
              <a:t>Export record recent history of  packet records </a:t>
            </a:r>
          </a:p>
          <a:p>
            <a:pPr algn="ctr"/>
            <a:r>
              <a:rPr lang="en-SG" sz="2000" b="1" dirty="0">
                <a:solidFill>
                  <a:srgbClr val="FF0000"/>
                </a:solidFill>
              </a:rPr>
              <a:t>+</a:t>
            </a:r>
          </a:p>
          <a:p>
            <a:pPr algn="ctr"/>
            <a:r>
              <a:rPr lang="en-SG" sz="2000" b="1" dirty="0">
                <a:solidFill>
                  <a:srgbClr val="FF0000"/>
                </a:solidFill>
              </a:rPr>
              <a:t>Fault detection in the data-plane</a:t>
            </a:r>
          </a:p>
        </p:txBody>
      </p:sp>
      <p:sp>
        <p:nvSpPr>
          <p:cNvPr id="16" name="Rectangle: Rounded Corners 3">
            <a:extLst>
              <a:ext uri="{FF2B5EF4-FFF2-40B4-BE49-F238E27FC236}">
                <a16:creationId xmlns:a16="http://schemas.microsoft.com/office/drawing/2014/main" id="{D56A83C7-91E1-4647-81DD-CEB099C43E54}"/>
              </a:ext>
            </a:extLst>
          </p:cNvPr>
          <p:cNvSpPr/>
          <p:nvPr/>
        </p:nvSpPr>
        <p:spPr>
          <a:xfrm>
            <a:off x="8370498" y="1799641"/>
            <a:ext cx="3644546" cy="2987566"/>
          </a:xfrm>
          <a:prstGeom prst="roundRect">
            <a:avLst/>
          </a:prstGeom>
          <a:solidFill>
            <a:srgbClr val="4472C4">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17" name="Rectangle: Rounded Corners 3">
            <a:extLst>
              <a:ext uri="{FF2B5EF4-FFF2-40B4-BE49-F238E27FC236}">
                <a16:creationId xmlns:a16="http://schemas.microsoft.com/office/drawing/2014/main" id="{D1E21C3F-DA13-0A46-889F-CB52E7018FCE}"/>
              </a:ext>
            </a:extLst>
          </p:cNvPr>
          <p:cNvSpPr/>
          <p:nvPr/>
        </p:nvSpPr>
        <p:spPr>
          <a:xfrm>
            <a:off x="356866" y="1799641"/>
            <a:ext cx="7756450" cy="2987566"/>
          </a:xfrm>
          <a:prstGeom prst="roundRect">
            <a:avLst/>
          </a:prstGeom>
          <a:solidFill>
            <a:srgbClr val="4472C4">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Tree>
    <p:custDataLst>
      <p:tags r:id="rId1"/>
    </p:custDataLst>
    <p:extLst>
      <p:ext uri="{BB962C8B-B14F-4D97-AF65-F5344CB8AC3E}">
        <p14:creationId xmlns:p14="http://schemas.microsoft.com/office/powerpoint/2010/main" val="1518631583"/>
      </p:ext>
    </p:extLst>
  </p:cSld>
  <p:clrMapOvr>
    <a:masterClrMapping/>
  </p:clrMapOvr>
  <mc:AlternateContent xmlns:mc="http://schemas.openxmlformats.org/markup-compatibility/2006" xmlns:p14="http://schemas.microsoft.com/office/powerpoint/2010/main">
    <mc:Choice Requires="p14">
      <p:transition spd="slow" p14:dur="2000" advTm="48271"/>
    </mc:Choice>
    <mc:Fallback xmlns="">
      <p:transition spd="slow" advTm="4827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0" nodeType="clickEffect">
                                  <p:stCondLst>
                                    <p:cond delay="0"/>
                                  </p:stCondLst>
                                  <p:childTnLst>
                                    <p:animEffect transition="out" filter="dissolve">
                                      <p:cBhvr>
                                        <p:cTn id="14" dur="500"/>
                                        <p:tgtEl>
                                          <p:spTgt spid="17"/>
                                        </p:tgtEl>
                                      </p:cBhvr>
                                    </p:animEffect>
                                    <p:set>
                                      <p:cBhvr>
                                        <p:cTn id="15" dur="1" fill="hold">
                                          <p:stCondLst>
                                            <p:cond delay="499"/>
                                          </p:stCondLst>
                                        </p:cTn>
                                        <p:tgtEl>
                                          <p:spTgt spid="17"/>
                                        </p:tgtEl>
                                        <p:attrNameLst>
                                          <p:attrName>style.visibility</p:attrName>
                                        </p:attrNameLst>
                                      </p:cBhvr>
                                      <p:to>
                                        <p:strVal val="hidden"/>
                                      </p:to>
                                    </p:set>
                                  </p:childTnLst>
                                </p:cTn>
                              </p:par>
                            </p:childTnLst>
                          </p:cTn>
                        </p:par>
                        <p:par>
                          <p:cTn id="16" fill="hold">
                            <p:stCondLst>
                              <p:cond delay="500"/>
                            </p:stCondLst>
                            <p:childTnLst>
                              <p:par>
                                <p:cTn id="17" presetID="1" presetClass="entr" presetSubtype="0"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16" grpId="0" animBg="1"/>
      <p:bldP spid="17"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C1AA54C-1D5C-8E40-AF71-688D19C12F66}"/>
              </a:ext>
            </a:extLst>
          </p:cNvPr>
          <p:cNvSpPr>
            <a:spLocks noGrp="1"/>
          </p:cNvSpPr>
          <p:nvPr>
            <p:ph type="sldNum" sz="quarter" idx="12"/>
          </p:nvPr>
        </p:nvSpPr>
        <p:spPr/>
        <p:txBody>
          <a:bodyPr/>
          <a:lstStyle/>
          <a:p>
            <a:fld id="{B2DC25EE-239B-4C5F-AAD1-255A7D5F1EE2}" type="slidenum">
              <a:rPr lang="en-US" smtClean="0"/>
              <a:t>24</a:t>
            </a:fld>
            <a:endParaRPr lang="en-US" dirty="0"/>
          </a:p>
        </p:txBody>
      </p:sp>
      <p:pic>
        <p:nvPicPr>
          <p:cNvPr id="6" name="Picture 6" descr="Image result for correlation icon">
            <a:extLst>
              <a:ext uri="{FF2B5EF4-FFF2-40B4-BE49-F238E27FC236}">
                <a16:creationId xmlns:a16="http://schemas.microsoft.com/office/drawing/2014/main" id="{5B9A0DA4-98EA-274A-A0D8-221B8F79FF3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3819" y="1263651"/>
            <a:ext cx="1586957" cy="1586957"/>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8571C8FD-2126-8344-8960-ABE6AAFC2F85}"/>
              </a:ext>
            </a:extLst>
          </p:cNvPr>
          <p:cNvSpPr/>
          <p:nvPr/>
        </p:nvSpPr>
        <p:spPr>
          <a:xfrm>
            <a:off x="838200" y="309544"/>
            <a:ext cx="1858201" cy="523220"/>
          </a:xfrm>
          <a:prstGeom prst="rect">
            <a:avLst/>
          </a:prstGeom>
        </p:spPr>
        <p:txBody>
          <a:bodyPr wrap="none">
            <a:spAutoFit/>
          </a:bodyPr>
          <a:lstStyle/>
          <a:p>
            <a:pPr algn="ctr"/>
            <a:r>
              <a:rPr lang="en-SG" sz="2800" b="1" i="1" dirty="0">
                <a:solidFill>
                  <a:schemeClr val="accent1"/>
                </a:solidFill>
              </a:rPr>
              <a:t>Correlation</a:t>
            </a:r>
          </a:p>
        </p:txBody>
      </p:sp>
      <p:sp>
        <p:nvSpPr>
          <p:cNvPr id="5" name="Rectangle: Rounded Corners 3">
            <a:extLst>
              <a:ext uri="{FF2B5EF4-FFF2-40B4-BE49-F238E27FC236}">
                <a16:creationId xmlns:a16="http://schemas.microsoft.com/office/drawing/2014/main" id="{DF42312D-0FA4-8046-A019-65318B2A937C}"/>
              </a:ext>
            </a:extLst>
          </p:cNvPr>
          <p:cNvSpPr/>
          <p:nvPr/>
        </p:nvSpPr>
        <p:spPr>
          <a:xfrm>
            <a:off x="0" y="0"/>
            <a:ext cx="3644546" cy="2987566"/>
          </a:xfrm>
          <a:prstGeom prst="roundRect">
            <a:avLst/>
          </a:prstGeom>
          <a:solidFill>
            <a:srgbClr val="4472C4">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8" name="TextBox 7">
            <a:extLst>
              <a:ext uri="{FF2B5EF4-FFF2-40B4-BE49-F238E27FC236}">
                <a16:creationId xmlns:a16="http://schemas.microsoft.com/office/drawing/2014/main" id="{E590E912-F45D-DA4F-A3ED-C279F867D336}"/>
              </a:ext>
            </a:extLst>
          </p:cNvPr>
          <p:cNvSpPr txBox="1"/>
          <p:nvPr/>
        </p:nvSpPr>
        <p:spPr>
          <a:xfrm>
            <a:off x="3816626" y="1094740"/>
            <a:ext cx="8189844" cy="4524315"/>
          </a:xfrm>
          <a:prstGeom prst="rect">
            <a:avLst/>
          </a:prstGeom>
          <a:noFill/>
        </p:spPr>
        <p:txBody>
          <a:bodyPr wrap="square" rtlCol="0">
            <a:spAutoFit/>
          </a:bodyPr>
          <a:lstStyle/>
          <a:p>
            <a:r>
              <a:rPr lang="en-US" sz="2400" b="1" dirty="0"/>
              <a:t>Correlate Events in the network using Global Timing</a:t>
            </a:r>
          </a:p>
          <a:p>
            <a:endParaRPr lang="en-US" sz="2400" dirty="0"/>
          </a:p>
          <a:p>
            <a:r>
              <a:rPr lang="en-US" sz="2400" b="1" dirty="0"/>
              <a:t>DTP   </a:t>
            </a:r>
            <a:r>
              <a:rPr lang="en-US" sz="2400" dirty="0"/>
              <a:t>: Datacenter Time Protocol [SIGCOMM ‘16]</a:t>
            </a:r>
          </a:p>
          <a:p>
            <a:r>
              <a:rPr lang="en-US" sz="2400" b="1" dirty="0"/>
              <a:t>DPTP</a:t>
            </a:r>
            <a:r>
              <a:rPr lang="en-US" sz="2400" dirty="0"/>
              <a:t> : Data-Plane Time-synchronization Protocol [SOSR ‘19]</a:t>
            </a:r>
          </a:p>
          <a:p>
            <a:endParaRPr lang="en-US" sz="2400" dirty="0"/>
          </a:p>
          <a:p>
            <a:r>
              <a:rPr lang="en-US" sz="2400" dirty="0"/>
              <a:t>	</a:t>
            </a:r>
            <a:r>
              <a:rPr lang="en-SG" sz="2400" dirty="0">
                <a:solidFill>
                  <a:srgbClr val="FF0000"/>
                </a:solidFill>
              </a:rPr>
              <a:t>Switch-to-Switch</a:t>
            </a:r>
            <a:r>
              <a:rPr lang="en-SG" sz="2400" dirty="0"/>
              <a:t> synchronization Error (</a:t>
            </a:r>
            <a:r>
              <a:rPr lang="en-SG" sz="2400" dirty="0" err="1"/>
              <a:t>Bursty</a:t>
            </a:r>
            <a:r>
              <a:rPr lang="en-SG" sz="2400" dirty="0"/>
              <a:t> network):</a:t>
            </a:r>
          </a:p>
          <a:p>
            <a:pPr lvl="2"/>
            <a:r>
              <a:rPr lang="en-SG" sz="2400" dirty="0"/>
              <a:t>1-2 Hops             : Up to </a:t>
            </a:r>
            <a:r>
              <a:rPr lang="en-SG" sz="2400" b="1" dirty="0"/>
              <a:t>10 ns</a:t>
            </a:r>
            <a:endParaRPr lang="en-SG" sz="2400" dirty="0"/>
          </a:p>
          <a:p>
            <a:pPr lvl="2"/>
            <a:r>
              <a:rPr lang="en-SG" sz="2400" dirty="0"/>
              <a:t>3-4 Hops             : 99</a:t>
            </a:r>
            <a:r>
              <a:rPr lang="en-SG" sz="2400" baseline="30000" dirty="0"/>
              <a:t>th</a:t>
            </a:r>
            <a:r>
              <a:rPr lang="en-SG" sz="2400" dirty="0"/>
              <a:t> percentile : ~</a:t>
            </a:r>
            <a:r>
              <a:rPr lang="en-SG" sz="2400" b="1" dirty="0"/>
              <a:t>47 ns</a:t>
            </a:r>
          </a:p>
          <a:p>
            <a:endParaRPr lang="en-US" sz="2400" dirty="0"/>
          </a:p>
          <a:p>
            <a:endParaRPr lang="en-US" sz="2400" dirty="0"/>
          </a:p>
          <a:p>
            <a:endParaRPr lang="en-US" sz="2400" dirty="0"/>
          </a:p>
          <a:p>
            <a:endParaRPr lang="en-US" sz="2400" dirty="0"/>
          </a:p>
        </p:txBody>
      </p:sp>
      <p:sp>
        <p:nvSpPr>
          <p:cNvPr id="10" name="Title 1">
            <a:extLst>
              <a:ext uri="{FF2B5EF4-FFF2-40B4-BE49-F238E27FC236}">
                <a16:creationId xmlns:a16="http://schemas.microsoft.com/office/drawing/2014/main" id="{A3BEB8CC-3772-FF4B-B975-615C5A1B5741}"/>
              </a:ext>
            </a:extLst>
          </p:cNvPr>
          <p:cNvSpPr>
            <a:spLocks noGrp="1"/>
          </p:cNvSpPr>
          <p:nvPr>
            <p:ph type="title"/>
          </p:nvPr>
        </p:nvSpPr>
        <p:spPr>
          <a:xfrm>
            <a:off x="1093089" y="4110355"/>
            <a:ext cx="9661975" cy="2245995"/>
          </a:xfrm>
        </p:spPr>
        <p:txBody>
          <a:bodyPr>
            <a:normAutofit/>
          </a:bodyPr>
          <a:lstStyle/>
          <a:p>
            <a:pPr algn="ctr"/>
            <a:r>
              <a:rPr lang="en-US" b="1" dirty="0"/>
              <a:t>Q. </a:t>
            </a:r>
            <a:r>
              <a:rPr lang="en-US" b="1" i="1" dirty="0">
                <a:solidFill>
                  <a:srgbClr val="FF0000"/>
                </a:solidFill>
              </a:rPr>
              <a:t>Can we use global time to correlate events between switches?</a:t>
            </a:r>
            <a:endParaRPr lang="en-SG" b="1" dirty="0"/>
          </a:p>
        </p:txBody>
      </p:sp>
    </p:spTree>
    <p:custDataLst>
      <p:tags r:id="rId1"/>
    </p:custDataLst>
    <p:extLst>
      <p:ext uri="{BB962C8B-B14F-4D97-AF65-F5344CB8AC3E}">
        <p14:creationId xmlns:p14="http://schemas.microsoft.com/office/powerpoint/2010/main" val="1511300161"/>
      </p:ext>
    </p:extLst>
  </p:cSld>
  <p:clrMapOvr>
    <a:masterClrMapping/>
  </p:clrMapOvr>
  <mc:AlternateContent xmlns:mc="http://schemas.openxmlformats.org/markup-compatibility/2006" xmlns:p14="http://schemas.microsoft.com/office/powerpoint/2010/main">
    <mc:Choice Requires="p14">
      <p:transition spd="slow" p14:dur="2000" advTm="31844"/>
    </mc:Choice>
    <mc:Fallback xmlns="">
      <p:transition spd="slow" advTm="3184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2BEDE-19AD-49E0-836A-3A537B466AF0}"/>
              </a:ext>
            </a:extLst>
          </p:cNvPr>
          <p:cNvSpPr>
            <a:spLocks noGrp="1"/>
          </p:cNvSpPr>
          <p:nvPr>
            <p:ph type="title"/>
          </p:nvPr>
        </p:nvSpPr>
        <p:spPr/>
        <p:txBody>
          <a:bodyPr/>
          <a:lstStyle/>
          <a:p>
            <a:r>
              <a:rPr lang="en-SG" dirty="0"/>
              <a:t>Time Synchronization : Consistency?</a:t>
            </a:r>
          </a:p>
        </p:txBody>
      </p:sp>
      <p:pic>
        <p:nvPicPr>
          <p:cNvPr id="66" name="Graphic 65">
            <a:extLst>
              <a:ext uri="{FF2B5EF4-FFF2-40B4-BE49-F238E27FC236}">
                <a16:creationId xmlns:a16="http://schemas.microsoft.com/office/drawing/2014/main" id="{3AC7DB87-6AD2-43BE-9E77-0CFA8FCAF005}"/>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2106887" y="2916004"/>
            <a:ext cx="3470811" cy="856099"/>
          </a:xfrm>
          <a:prstGeom prst="rect">
            <a:avLst/>
          </a:prstGeom>
        </p:spPr>
      </p:pic>
      <p:pic>
        <p:nvPicPr>
          <p:cNvPr id="67" name="Picture 32">
            <a:extLst>
              <a:ext uri="{FF2B5EF4-FFF2-40B4-BE49-F238E27FC236}">
                <a16:creationId xmlns:a16="http://schemas.microsoft.com/office/drawing/2014/main" id="{2019B21D-C502-4BC5-A48A-BCEB7A8D56CE}"/>
              </a:ext>
            </a:extLst>
          </p:cNvPr>
          <p:cNvPicPr>
            <a:picLocks noChangeAspect="1"/>
          </p:cNvPicPr>
          <p:nvPr/>
        </p:nvPicPr>
        <p:blipFill>
          <a:blip r:embed="rId6"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4205686" y="3089819"/>
            <a:ext cx="641786" cy="641786"/>
          </a:xfrm>
          <a:prstGeom prst="rect">
            <a:avLst/>
          </a:prstGeom>
        </p:spPr>
      </p:pic>
      <p:pic>
        <p:nvPicPr>
          <p:cNvPr id="68" name="Graphic 67">
            <a:extLst>
              <a:ext uri="{FF2B5EF4-FFF2-40B4-BE49-F238E27FC236}">
                <a16:creationId xmlns:a16="http://schemas.microsoft.com/office/drawing/2014/main" id="{2BBAD02D-0551-4B65-B14B-CB9BA7B974C5}"/>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233879" y="4097159"/>
            <a:ext cx="3470811" cy="856099"/>
          </a:xfrm>
          <a:prstGeom prst="rect">
            <a:avLst/>
          </a:prstGeom>
        </p:spPr>
      </p:pic>
      <p:pic>
        <p:nvPicPr>
          <p:cNvPr id="69" name="Picture 32">
            <a:extLst>
              <a:ext uri="{FF2B5EF4-FFF2-40B4-BE49-F238E27FC236}">
                <a16:creationId xmlns:a16="http://schemas.microsoft.com/office/drawing/2014/main" id="{226B50EB-C150-45FE-AD2C-B7970AB8E4C8}"/>
              </a:ext>
            </a:extLst>
          </p:cNvPr>
          <p:cNvPicPr>
            <a:picLocks noChangeAspect="1"/>
          </p:cNvPicPr>
          <p:nvPr/>
        </p:nvPicPr>
        <p:blipFill>
          <a:blip r:embed="rId6"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344870" y="4263754"/>
            <a:ext cx="641786" cy="641786"/>
          </a:xfrm>
          <a:prstGeom prst="rect">
            <a:avLst/>
          </a:prstGeom>
        </p:spPr>
      </p:pic>
      <p:sp>
        <p:nvSpPr>
          <p:cNvPr id="4" name="TextBox 3">
            <a:extLst>
              <a:ext uri="{FF2B5EF4-FFF2-40B4-BE49-F238E27FC236}">
                <a16:creationId xmlns:a16="http://schemas.microsoft.com/office/drawing/2014/main" id="{A9EC1D14-4A44-4877-91A7-FDDDD100849E}"/>
              </a:ext>
            </a:extLst>
          </p:cNvPr>
          <p:cNvSpPr txBox="1"/>
          <p:nvPr/>
        </p:nvSpPr>
        <p:spPr>
          <a:xfrm>
            <a:off x="4586106" y="2734728"/>
            <a:ext cx="457200" cy="461665"/>
          </a:xfrm>
          <a:prstGeom prst="rect">
            <a:avLst/>
          </a:prstGeom>
          <a:noFill/>
        </p:spPr>
        <p:txBody>
          <a:bodyPr wrap="square" rtlCol="0">
            <a:spAutoFit/>
          </a:bodyPr>
          <a:lstStyle/>
          <a:p>
            <a:r>
              <a:rPr lang="en-SG" sz="2400"/>
              <a:t>C</a:t>
            </a:r>
            <a:r>
              <a:rPr lang="en-SG" sz="2400" baseline="-25000"/>
              <a:t>X</a:t>
            </a:r>
          </a:p>
        </p:txBody>
      </p:sp>
      <p:sp>
        <p:nvSpPr>
          <p:cNvPr id="70" name="TextBox 69">
            <a:extLst>
              <a:ext uri="{FF2B5EF4-FFF2-40B4-BE49-F238E27FC236}">
                <a16:creationId xmlns:a16="http://schemas.microsoft.com/office/drawing/2014/main" id="{F0D45620-EBC5-4417-B6B2-5EB8AC0CAF92}"/>
              </a:ext>
            </a:extLst>
          </p:cNvPr>
          <p:cNvSpPr txBox="1"/>
          <p:nvPr/>
        </p:nvSpPr>
        <p:spPr>
          <a:xfrm>
            <a:off x="8758056" y="3902333"/>
            <a:ext cx="457200" cy="461665"/>
          </a:xfrm>
          <a:prstGeom prst="rect">
            <a:avLst/>
          </a:prstGeom>
          <a:noFill/>
        </p:spPr>
        <p:txBody>
          <a:bodyPr wrap="square" rtlCol="0">
            <a:spAutoFit/>
          </a:bodyPr>
          <a:lstStyle/>
          <a:p>
            <a:r>
              <a:rPr lang="en-SG" sz="2400"/>
              <a:t>C</a:t>
            </a:r>
            <a:r>
              <a:rPr lang="en-SG" sz="2400" baseline="-25000"/>
              <a:t>Y</a:t>
            </a:r>
          </a:p>
        </p:txBody>
      </p:sp>
      <p:cxnSp>
        <p:nvCxnSpPr>
          <p:cNvPr id="71" name="Straight Arrow Connector 70">
            <a:extLst>
              <a:ext uri="{FF2B5EF4-FFF2-40B4-BE49-F238E27FC236}">
                <a16:creationId xmlns:a16="http://schemas.microsoft.com/office/drawing/2014/main" id="{E57BB23F-8FA6-4EF7-AFDB-6EEC6CB7742D}"/>
              </a:ext>
            </a:extLst>
          </p:cNvPr>
          <p:cNvCxnSpPr>
            <a:cxnSpLocks/>
          </p:cNvCxnSpPr>
          <p:nvPr/>
        </p:nvCxnSpPr>
        <p:spPr>
          <a:xfrm>
            <a:off x="5043306" y="3357676"/>
            <a:ext cx="1674486" cy="116753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72" name="Rectangle: Rounded Corners 71">
            <a:extLst>
              <a:ext uri="{FF2B5EF4-FFF2-40B4-BE49-F238E27FC236}">
                <a16:creationId xmlns:a16="http://schemas.microsoft.com/office/drawing/2014/main" id="{35D80F3C-11D5-4456-AE02-F5AD3868EBF6}"/>
              </a:ext>
            </a:extLst>
          </p:cNvPr>
          <p:cNvSpPr/>
          <p:nvPr/>
        </p:nvSpPr>
        <p:spPr>
          <a:xfrm>
            <a:off x="3951983" y="3568832"/>
            <a:ext cx="311573" cy="2235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6" name="TextBox 5">
            <a:extLst>
              <a:ext uri="{FF2B5EF4-FFF2-40B4-BE49-F238E27FC236}">
                <a16:creationId xmlns:a16="http://schemas.microsoft.com/office/drawing/2014/main" id="{06604356-DCF4-4ABE-BBA1-FC38158EEC59}"/>
              </a:ext>
            </a:extLst>
          </p:cNvPr>
          <p:cNvSpPr txBox="1"/>
          <p:nvPr/>
        </p:nvSpPr>
        <p:spPr>
          <a:xfrm flipH="1">
            <a:off x="3697557" y="3689338"/>
            <a:ext cx="1016257" cy="369332"/>
          </a:xfrm>
          <a:prstGeom prst="rect">
            <a:avLst/>
          </a:prstGeom>
          <a:noFill/>
        </p:spPr>
        <p:txBody>
          <a:bodyPr wrap="square" rtlCol="0">
            <a:spAutoFit/>
          </a:bodyPr>
          <a:lstStyle/>
          <a:p>
            <a:r>
              <a:rPr lang="en-SG"/>
              <a:t>Packet A</a:t>
            </a:r>
          </a:p>
        </p:txBody>
      </p:sp>
      <p:sp>
        <p:nvSpPr>
          <p:cNvPr id="74" name="Rectangle: Rounded Corners 73">
            <a:extLst>
              <a:ext uri="{FF2B5EF4-FFF2-40B4-BE49-F238E27FC236}">
                <a16:creationId xmlns:a16="http://schemas.microsoft.com/office/drawing/2014/main" id="{6237D337-FCD7-4565-BD96-C1EC06EBA84C}"/>
              </a:ext>
            </a:extLst>
          </p:cNvPr>
          <p:cNvSpPr/>
          <p:nvPr/>
        </p:nvSpPr>
        <p:spPr>
          <a:xfrm>
            <a:off x="7864525" y="4728164"/>
            <a:ext cx="311573" cy="2235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5" name="TextBox 74">
            <a:extLst>
              <a:ext uri="{FF2B5EF4-FFF2-40B4-BE49-F238E27FC236}">
                <a16:creationId xmlns:a16="http://schemas.microsoft.com/office/drawing/2014/main" id="{751388E6-EF85-4F36-AB35-AD2471C48015}"/>
              </a:ext>
            </a:extLst>
          </p:cNvPr>
          <p:cNvSpPr txBox="1"/>
          <p:nvPr/>
        </p:nvSpPr>
        <p:spPr>
          <a:xfrm flipH="1">
            <a:off x="7610099" y="4848670"/>
            <a:ext cx="1016257" cy="369332"/>
          </a:xfrm>
          <a:prstGeom prst="rect">
            <a:avLst/>
          </a:prstGeom>
          <a:noFill/>
        </p:spPr>
        <p:txBody>
          <a:bodyPr wrap="square" rtlCol="0">
            <a:spAutoFit/>
          </a:bodyPr>
          <a:lstStyle/>
          <a:p>
            <a:r>
              <a:rPr lang="en-SG"/>
              <a:t>Packet A</a:t>
            </a:r>
          </a:p>
        </p:txBody>
      </p:sp>
      <p:sp>
        <p:nvSpPr>
          <p:cNvPr id="7" name="TextBox 6">
            <a:extLst>
              <a:ext uri="{FF2B5EF4-FFF2-40B4-BE49-F238E27FC236}">
                <a16:creationId xmlns:a16="http://schemas.microsoft.com/office/drawing/2014/main" id="{4AE79B00-B6D6-4800-BB2C-9126DDCEB7D5}"/>
              </a:ext>
            </a:extLst>
          </p:cNvPr>
          <p:cNvSpPr txBox="1"/>
          <p:nvPr/>
        </p:nvSpPr>
        <p:spPr>
          <a:xfrm rot="2143297">
            <a:off x="5284841" y="3708145"/>
            <a:ext cx="1666055" cy="369332"/>
          </a:xfrm>
          <a:prstGeom prst="rect">
            <a:avLst/>
          </a:prstGeom>
          <a:noFill/>
        </p:spPr>
        <p:txBody>
          <a:bodyPr wrap="square" rtlCol="0">
            <a:spAutoFit/>
          </a:bodyPr>
          <a:lstStyle/>
          <a:p>
            <a:r>
              <a:rPr lang="en-SG"/>
              <a:t>Prop Delay</a:t>
            </a:r>
          </a:p>
        </p:txBody>
      </p:sp>
      <p:sp>
        <p:nvSpPr>
          <p:cNvPr id="13" name="TextBox 12"/>
          <p:cNvSpPr txBox="1"/>
          <p:nvPr/>
        </p:nvSpPr>
        <p:spPr>
          <a:xfrm>
            <a:off x="1038586" y="2196852"/>
            <a:ext cx="649537" cy="369332"/>
          </a:xfrm>
          <a:prstGeom prst="rect">
            <a:avLst/>
          </a:prstGeom>
          <a:noFill/>
        </p:spPr>
        <p:txBody>
          <a:bodyPr wrap="none" rtlCol="0">
            <a:spAutoFit/>
          </a:bodyPr>
          <a:lstStyle/>
          <a:p>
            <a:r>
              <a:rPr lang="en-US"/>
              <a:t>Time</a:t>
            </a:r>
          </a:p>
        </p:txBody>
      </p:sp>
      <p:sp>
        <p:nvSpPr>
          <p:cNvPr id="19" name="Rectangle 18">
            <a:extLst>
              <a:ext uri="{FF2B5EF4-FFF2-40B4-BE49-F238E27FC236}">
                <a16:creationId xmlns:a16="http://schemas.microsoft.com/office/drawing/2014/main" id="{CB914EE5-5C3E-430B-9F2D-8603233CFF7E}"/>
              </a:ext>
            </a:extLst>
          </p:cNvPr>
          <p:cNvSpPr/>
          <p:nvPr/>
        </p:nvSpPr>
        <p:spPr>
          <a:xfrm>
            <a:off x="6680942" y="4154704"/>
            <a:ext cx="335348" cy="584775"/>
          </a:xfrm>
          <a:prstGeom prst="rect">
            <a:avLst/>
          </a:prstGeom>
        </p:spPr>
        <p:txBody>
          <a:bodyPr wrap="square">
            <a:spAutoFit/>
          </a:bodyPr>
          <a:lstStyle/>
          <a:p>
            <a:r>
              <a:rPr lang="en-SG" sz="3200" b="1" baseline="-25000"/>
              <a:t>Y</a:t>
            </a:r>
            <a:endParaRPr lang="en-SG" sz="3200" b="1"/>
          </a:p>
        </p:txBody>
      </p:sp>
      <p:sp>
        <p:nvSpPr>
          <p:cNvPr id="20" name="Rectangle 19">
            <a:extLst>
              <a:ext uri="{FF2B5EF4-FFF2-40B4-BE49-F238E27FC236}">
                <a16:creationId xmlns:a16="http://schemas.microsoft.com/office/drawing/2014/main" id="{90E02476-B014-4492-81DD-6C770826C0F1}"/>
              </a:ext>
            </a:extLst>
          </p:cNvPr>
          <p:cNvSpPr/>
          <p:nvPr/>
        </p:nvSpPr>
        <p:spPr>
          <a:xfrm>
            <a:off x="2546046" y="2964138"/>
            <a:ext cx="335348" cy="584775"/>
          </a:xfrm>
          <a:prstGeom prst="rect">
            <a:avLst/>
          </a:prstGeom>
        </p:spPr>
        <p:txBody>
          <a:bodyPr wrap="square">
            <a:spAutoFit/>
          </a:bodyPr>
          <a:lstStyle/>
          <a:p>
            <a:r>
              <a:rPr lang="en-SG" sz="3200" b="1" baseline="-25000"/>
              <a:t>X</a:t>
            </a:r>
            <a:endParaRPr lang="en-SG" sz="3200" b="1"/>
          </a:p>
        </p:txBody>
      </p:sp>
      <p:sp>
        <p:nvSpPr>
          <p:cNvPr id="3" name="Slide Number Placeholder 2">
            <a:extLst>
              <a:ext uri="{FF2B5EF4-FFF2-40B4-BE49-F238E27FC236}">
                <a16:creationId xmlns:a16="http://schemas.microsoft.com/office/drawing/2014/main" id="{FB0F99FA-F9A1-40D8-A9D1-9E7AE117FAC0}"/>
              </a:ext>
            </a:extLst>
          </p:cNvPr>
          <p:cNvSpPr>
            <a:spLocks noGrp="1"/>
          </p:cNvSpPr>
          <p:nvPr>
            <p:ph type="sldNum" sz="quarter" idx="12"/>
          </p:nvPr>
        </p:nvSpPr>
        <p:spPr/>
        <p:txBody>
          <a:bodyPr/>
          <a:lstStyle/>
          <a:p>
            <a:fld id="{B2DC25EE-239B-4C5F-AAD1-255A7D5F1EE2}" type="slidenum">
              <a:rPr lang="en-US" smtClean="0"/>
              <a:t>25</a:t>
            </a:fld>
            <a:endParaRPr lang="en-US"/>
          </a:p>
        </p:txBody>
      </p:sp>
      <p:cxnSp>
        <p:nvCxnSpPr>
          <p:cNvPr id="21" name="Straight Arrow Connector 20">
            <a:extLst>
              <a:ext uri="{FF2B5EF4-FFF2-40B4-BE49-F238E27FC236}">
                <a16:creationId xmlns:a16="http://schemas.microsoft.com/office/drawing/2014/main" id="{C4E76410-B5BD-4588-9223-041132E6C88E}"/>
              </a:ext>
            </a:extLst>
          </p:cNvPr>
          <p:cNvCxnSpPr/>
          <p:nvPr/>
        </p:nvCxnSpPr>
        <p:spPr>
          <a:xfrm flipH="1">
            <a:off x="1688123" y="2381518"/>
            <a:ext cx="0" cy="3223847"/>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spTree>
    <p:custDataLst>
      <p:tags r:id="rId1"/>
    </p:custDataLst>
    <p:extLst>
      <p:ext uri="{BB962C8B-B14F-4D97-AF65-F5344CB8AC3E}">
        <p14:creationId xmlns:p14="http://schemas.microsoft.com/office/powerpoint/2010/main" val="4178943876"/>
      </p:ext>
    </p:extLst>
  </p:cSld>
  <p:clrMapOvr>
    <a:masterClrMapping/>
  </p:clrMapOvr>
  <mc:AlternateContent xmlns:mc="http://schemas.openxmlformats.org/markup-compatibility/2006" xmlns:p14="http://schemas.microsoft.com/office/powerpoint/2010/main">
    <mc:Choice Requires="p14">
      <p:transition spd="slow" p14:dur="2000" advTm="23308"/>
    </mc:Choice>
    <mc:Fallback xmlns="">
      <p:transition spd="slow" advTm="2330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2"/>
                                        </p:tgtEl>
                                        <p:attrNameLst>
                                          <p:attrName>style.visibility</p:attrName>
                                        </p:attrNameLst>
                                      </p:cBhvr>
                                      <p:to>
                                        <p:strVal val="visible"/>
                                      </p:to>
                                    </p:set>
                                  </p:childTnLst>
                                </p:cTn>
                              </p:par>
                              <p:par>
                                <p:cTn id="9" presetID="22" presetClass="entr" presetSubtype="8" fill="hold" nodeType="withEffect">
                                  <p:stCondLst>
                                    <p:cond delay="0"/>
                                  </p:stCondLst>
                                  <p:childTnLst>
                                    <p:set>
                                      <p:cBhvr>
                                        <p:cTn id="10" dur="1" fill="hold">
                                          <p:stCondLst>
                                            <p:cond delay="0"/>
                                          </p:stCondLst>
                                        </p:cTn>
                                        <p:tgtEl>
                                          <p:spTgt spid="71"/>
                                        </p:tgtEl>
                                        <p:attrNameLst>
                                          <p:attrName>style.visibility</p:attrName>
                                        </p:attrNameLst>
                                      </p:cBhvr>
                                      <p:to>
                                        <p:strVal val="visible"/>
                                      </p:to>
                                    </p:set>
                                    <p:animEffect transition="in" filter="wipe(left)">
                                      <p:cBhvr>
                                        <p:cTn id="11" dur="500"/>
                                        <p:tgtEl>
                                          <p:spTgt spid="71"/>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4"/>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75"/>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6" grpId="0"/>
      <p:bldP spid="74" grpId="0" animBg="1"/>
      <p:bldP spid="75"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2BEDE-19AD-49E0-836A-3A537B466AF0}"/>
              </a:ext>
            </a:extLst>
          </p:cNvPr>
          <p:cNvSpPr>
            <a:spLocks noGrp="1"/>
          </p:cNvSpPr>
          <p:nvPr>
            <p:ph type="title"/>
          </p:nvPr>
        </p:nvSpPr>
        <p:spPr/>
        <p:txBody>
          <a:bodyPr/>
          <a:lstStyle/>
          <a:p>
            <a:r>
              <a:rPr lang="en-SG" dirty="0"/>
              <a:t>Time Synchronization : Consistency?</a:t>
            </a:r>
          </a:p>
        </p:txBody>
      </p:sp>
      <p:sp>
        <p:nvSpPr>
          <p:cNvPr id="3" name="Content Placeholder 2">
            <a:extLst>
              <a:ext uri="{FF2B5EF4-FFF2-40B4-BE49-F238E27FC236}">
                <a16:creationId xmlns:a16="http://schemas.microsoft.com/office/drawing/2014/main" id="{00BAC734-6683-4829-8420-44535D732C51}"/>
              </a:ext>
            </a:extLst>
          </p:cNvPr>
          <p:cNvSpPr>
            <a:spLocks noGrp="1"/>
          </p:cNvSpPr>
          <p:nvPr>
            <p:ph idx="1"/>
          </p:nvPr>
        </p:nvSpPr>
        <p:spPr>
          <a:xfrm>
            <a:off x="4115102" y="2253388"/>
            <a:ext cx="4505158" cy="603631"/>
          </a:xfrm>
        </p:spPr>
        <p:txBody>
          <a:bodyPr>
            <a:normAutofit fontScale="77500" lnSpcReduction="20000"/>
          </a:bodyPr>
          <a:lstStyle/>
          <a:p>
            <a:pPr marL="0" indent="0">
              <a:buNone/>
            </a:pPr>
            <a:r>
              <a:rPr lang="en-SG" b="1"/>
              <a:t>When does </a:t>
            </a:r>
            <a:r>
              <a:rPr lang="en-SG" sz="3300" b="1"/>
              <a:t>inconsistency</a:t>
            </a:r>
            <a:r>
              <a:rPr lang="en-SG" b="1"/>
              <a:t> occur?</a:t>
            </a:r>
          </a:p>
        </p:txBody>
      </p:sp>
      <p:pic>
        <p:nvPicPr>
          <p:cNvPr id="66" name="Graphic 65">
            <a:extLst>
              <a:ext uri="{FF2B5EF4-FFF2-40B4-BE49-F238E27FC236}">
                <a16:creationId xmlns:a16="http://schemas.microsoft.com/office/drawing/2014/main" id="{3AC7DB87-6AD2-43BE-9E77-0CFA8FCAF005}"/>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2128942" y="4103985"/>
            <a:ext cx="3470811" cy="856099"/>
          </a:xfrm>
          <a:prstGeom prst="rect">
            <a:avLst/>
          </a:prstGeom>
        </p:spPr>
      </p:pic>
      <p:pic>
        <p:nvPicPr>
          <p:cNvPr id="67" name="Picture 32">
            <a:extLst>
              <a:ext uri="{FF2B5EF4-FFF2-40B4-BE49-F238E27FC236}">
                <a16:creationId xmlns:a16="http://schemas.microsoft.com/office/drawing/2014/main" id="{2019B21D-C502-4BC5-A48A-BCEB7A8D56CE}"/>
              </a:ext>
            </a:extLst>
          </p:cNvPr>
          <p:cNvPicPr>
            <a:picLocks noChangeAspect="1"/>
          </p:cNvPicPr>
          <p:nvPr/>
        </p:nvPicPr>
        <p:blipFill>
          <a:blip r:embed="rId6"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4227741" y="4277800"/>
            <a:ext cx="641786" cy="641786"/>
          </a:xfrm>
          <a:prstGeom prst="rect">
            <a:avLst/>
          </a:prstGeom>
        </p:spPr>
      </p:pic>
      <p:pic>
        <p:nvPicPr>
          <p:cNvPr id="68" name="Graphic 67">
            <a:extLst>
              <a:ext uri="{FF2B5EF4-FFF2-40B4-BE49-F238E27FC236}">
                <a16:creationId xmlns:a16="http://schemas.microsoft.com/office/drawing/2014/main" id="{2BBAD02D-0551-4B65-B14B-CB9BA7B974C5}"/>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227783" y="3120059"/>
            <a:ext cx="3470811" cy="856099"/>
          </a:xfrm>
          <a:prstGeom prst="rect">
            <a:avLst/>
          </a:prstGeom>
        </p:spPr>
      </p:pic>
      <p:pic>
        <p:nvPicPr>
          <p:cNvPr id="69" name="Picture 32">
            <a:extLst>
              <a:ext uri="{FF2B5EF4-FFF2-40B4-BE49-F238E27FC236}">
                <a16:creationId xmlns:a16="http://schemas.microsoft.com/office/drawing/2014/main" id="{226B50EB-C150-45FE-AD2C-B7970AB8E4C8}"/>
              </a:ext>
            </a:extLst>
          </p:cNvPr>
          <p:cNvPicPr>
            <a:picLocks noChangeAspect="1"/>
          </p:cNvPicPr>
          <p:nvPr/>
        </p:nvPicPr>
        <p:blipFill>
          <a:blip r:embed="rId6" cstate="print">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338774" y="3286654"/>
            <a:ext cx="641786" cy="641786"/>
          </a:xfrm>
          <a:prstGeom prst="rect">
            <a:avLst/>
          </a:prstGeom>
        </p:spPr>
      </p:pic>
      <p:sp>
        <p:nvSpPr>
          <p:cNvPr id="4" name="TextBox 3">
            <a:extLst>
              <a:ext uri="{FF2B5EF4-FFF2-40B4-BE49-F238E27FC236}">
                <a16:creationId xmlns:a16="http://schemas.microsoft.com/office/drawing/2014/main" id="{A9EC1D14-4A44-4877-91A7-FDDDD100849E}"/>
              </a:ext>
            </a:extLst>
          </p:cNvPr>
          <p:cNvSpPr txBox="1"/>
          <p:nvPr/>
        </p:nvSpPr>
        <p:spPr>
          <a:xfrm>
            <a:off x="3550518" y="3923334"/>
            <a:ext cx="1943390" cy="461665"/>
          </a:xfrm>
          <a:prstGeom prst="rect">
            <a:avLst/>
          </a:prstGeom>
          <a:noFill/>
        </p:spPr>
        <p:txBody>
          <a:bodyPr wrap="square" rtlCol="0">
            <a:spAutoFit/>
          </a:bodyPr>
          <a:lstStyle/>
          <a:p>
            <a:r>
              <a:rPr lang="en-SG" sz="2400" dirty="0"/>
              <a:t>C</a:t>
            </a:r>
            <a:r>
              <a:rPr lang="en-SG" sz="2400" baseline="-25000" dirty="0"/>
              <a:t>X </a:t>
            </a:r>
            <a:r>
              <a:rPr lang="en-SG" sz="2400" dirty="0"/>
              <a:t>= C</a:t>
            </a:r>
            <a:r>
              <a:rPr lang="en-SG" sz="2400" baseline="-25000" dirty="0"/>
              <a:t>Y</a:t>
            </a:r>
            <a:r>
              <a:rPr lang="en-SG" sz="2400" dirty="0"/>
              <a:t> + </a:t>
            </a:r>
            <a:r>
              <a:rPr lang="en-SG" sz="2400" b="1" dirty="0"/>
              <a:t>T</a:t>
            </a:r>
            <a:r>
              <a:rPr lang="en-SG" sz="2400" b="1" baseline="-25000" dirty="0"/>
              <a:t>err</a:t>
            </a:r>
          </a:p>
        </p:txBody>
      </p:sp>
      <p:sp>
        <p:nvSpPr>
          <p:cNvPr id="70" name="TextBox 69">
            <a:extLst>
              <a:ext uri="{FF2B5EF4-FFF2-40B4-BE49-F238E27FC236}">
                <a16:creationId xmlns:a16="http://schemas.microsoft.com/office/drawing/2014/main" id="{F0D45620-EBC5-4417-B6B2-5EB8AC0CAF92}"/>
              </a:ext>
            </a:extLst>
          </p:cNvPr>
          <p:cNvSpPr txBox="1"/>
          <p:nvPr/>
        </p:nvSpPr>
        <p:spPr>
          <a:xfrm>
            <a:off x="8659667" y="2918260"/>
            <a:ext cx="1513704" cy="461665"/>
          </a:xfrm>
          <a:prstGeom prst="rect">
            <a:avLst/>
          </a:prstGeom>
          <a:noFill/>
        </p:spPr>
        <p:txBody>
          <a:bodyPr wrap="square" rtlCol="0">
            <a:spAutoFit/>
          </a:bodyPr>
          <a:lstStyle/>
          <a:p>
            <a:r>
              <a:rPr lang="en-SG" sz="2400"/>
              <a:t>C</a:t>
            </a:r>
            <a:r>
              <a:rPr lang="en-SG" sz="2400" baseline="-25000"/>
              <a:t>Y</a:t>
            </a:r>
          </a:p>
        </p:txBody>
      </p:sp>
      <p:cxnSp>
        <p:nvCxnSpPr>
          <p:cNvPr id="71" name="Straight Arrow Connector 70">
            <a:extLst>
              <a:ext uri="{FF2B5EF4-FFF2-40B4-BE49-F238E27FC236}">
                <a16:creationId xmlns:a16="http://schemas.microsoft.com/office/drawing/2014/main" id="{E57BB23F-8FA6-4EF7-AFDB-6EEC6CB7742D}"/>
              </a:ext>
            </a:extLst>
          </p:cNvPr>
          <p:cNvCxnSpPr>
            <a:cxnSpLocks/>
          </p:cNvCxnSpPr>
          <p:nvPr/>
        </p:nvCxnSpPr>
        <p:spPr>
          <a:xfrm flipV="1">
            <a:off x="5109335" y="3546625"/>
            <a:ext cx="1607866" cy="104629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74" name="Rectangle: Rounded Corners 73">
            <a:extLst>
              <a:ext uri="{FF2B5EF4-FFF2-40B4-BE49-F238E27FC236}">
                <a16:creationId xmlns:a16="http://schemas.microsoft.com/office/drawing/2014/main" id="{6237D337-FCD7-4565-BD96-C1EC06EBA84C}"/>
              </a:ext>
            </a:extLst>
          </p:cNvPr>
          <p:cNvSpPr/>
          <p:nvPr/>
        </p:nvSpPr>
        <p:spPr>
          <a:xfrm>
            <a:off x="7858429" y="3751064"/>
            <a:ext cx="311573" cy="2235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5" name="TextBox 74">
            <a:extLst>
              <a:ext uri="{FF2B5EF4-FFF2-40B4-BE49-F238E27FC236}">
                <a16:creationId xmlns:a16="http://schemas.microsoft.com/office/drawing/2014/main" id="{751388E6-EF85-4F36-AB35-AD2471C48015}"/>
              </a:ext>
            </a:extLst>
          </p:cNvPr>
          <p:cNvSpPr txBox="1"/>
          <p:nvPr/>
        </p:nvSpPr>
        <p:spPr>
          <a:xfrm flipH="1">
            <a:off x="7604003" y="3871570"/>
            <a:ext cx="1016257" cy="369332"/>
          </a:xfrm>
          <a:prstGeom prst="rect">
            <a:avLst/>
          </a:prstGeom>
          <a:noFill/>
        </p:spPr>
        <p:txBody>
          <a:bodyPr wrap="square" rtlCol="0">
            <a:spAutoFit/>
          </a:bodyPr>
          <a:lstStyle/>
          <a:p>
            <a:r>
              <a:rPr lang="en-SG"/>
              <a:t>Packet A</a:t>
            </a:r>
          </a:p>
        </p:txBody>
      </p:sp>
      <p:sp>
        <p:nvSpPr>
          <p:cNvPr id="7" name="TextBox 6">
            <a:extLst>
              <a:ext uri="{FF2B5EF4-FFF2-40B4-BE49-F238E27FC236}">
                <a16:creationId xmlns:a16="http://schemas.microsoft.com/office/drawing/2014/main" id="{4AE79B00-B6D6-4800-BB2C-9126DDCEB7D5}"/>
              </a:ext>
            </a:extLst>
          </p:cNvPr>
          <p:cNvSpPr txBox="1"/>
          <p:nvPr/>
        </p:nvSpPr>
        <p:spPr>
          <a:xfrm rot="19636037">
            <a:off x="5272649" y="3647185"/>
            <a:ext cx="1666055" cy="369332"/>
          </a:xfrm>
          <a:prstGeom prst="rect">
            <a:avLst/>
          </a:prstGeom>
          <a:noFill/>
        </p:spPr>
        <p:txBody>
          <a:bodyPr wrap="square" rtlCol="0">
            <a:spAutoFit/>
          </a:bodyPr>
          <a:lstStyle/>
          <a:p>
            <a:r>
              <a:rPr lang="en-SG"/>
              <a:t>Prop Delay</a:t>
            </a:r>
          </a:p>
        </p:txBody>
      </p:sp>
      <p:sp>
        <p:nvSpPr>
          <p:cNvPr id="8" name="Rectangle 7">
            <a:extLst>
              <a:ext uri="{FF2B5EF4-FFF2-40B4-BE49-F238E27FC236}">
                <a16:creationId xmlns:a16="http://schemas.microsoft.com/office/drawing/2014/main" id="{8525D24C-CCFD-4761-8039-C15037A47688}"/>
              </a:ext>
            </a:extLst>
          </p:cNvPr>
          <p:cNvSpPr/>
          <p:nvPr/>
        </p:nvSpPr>
        <p:spPr>
          <a:xfrm>
            <a:off x="4952687" y="5091769"/>
            <a:ext cx="3054736" cy="461665"/>
          </a:xfrm>
          <a:prstGeom prst="rect">
            <a:avLst/>
          </a:prstGeom>
        </p:spPr>
        <p:txBody>
          <a:bodyPr wrap="square">
            <a:spAutoFit/>
          </a:bodyPr>
          <a:lstStyle/>
          <a:p>
            <a:r>
              <a:rPr lang="en-SG" sz="2400" b="1" dirty="0">
                <a:solidFill>
                  <a:srgbClr val="FF0000"/>
                </a:solidFill>
              </a:rPr>
              <a:t>T</a:t>
            </a:r>
            <a:r>
              <a:rPr lang="en-SG" sz="2400" b="1" baseline="-25000" dirty="0">
                <a:solidFill>
                  <a:srgbClr val="FF0000"/>
                </a:solidFill>
              </a:rPr>
              <a:t>err </a:t>
            </a:r>
            <a:r>
              <a:rPr lang="en-SG" sz="2400" b="1" dirty="0">
                <a:solidFill>
                  <a:srgbClr val="FF0000"/>
                </a:solidFill>
              </a:rPr>
              <a:t>&gt; Prop Delay </a:t>
            </a:r>
          </a:p>
        </p:txBody>
      </p:sp>
      <p:sp>
        <p:nvSpPr>
          <p:cNvPr id="18" name="Rectangle 17">
            <a:extLst>
              <a:ext uri="{FF2B5EF4-FFF2-40B4-BE49-F238E27FC236}">
                <a16:creationId xmlns:a16="http://schemas.microsoft.com/office/drawing/2014/main" id="{99642CF7-C65D-4B14-9899-F7635234D16A}"/>
              </a:ext>
            </a:extLst>
          </p:cNvPr>
          <p:cNvSpPr/>
          <p:nvPr/>
        </p:nvSpPr>
        <p:spPr>
          <a:xfrm>
            <a:off x="3148448" y="5591806"/>
            <a:ext cx="2424456" cy="400110"/>
          </a:xfrm>
          <a:prstGeom prst="rect">
            <a:avLst/>
          </a:prstGeom>
        </p:spPr>
        <p:txBody>
          <a:bodyPr wrap="square">
            <a:spAutoFit/>
          </a:bodyPr>
          <a:lstStyle/>
          <a:p>
            <a:r>
              <a:rPr lang="en-SG" sz="2000" b="1" dirty="0">
                <a:solidFill>
                  <a:srgbClr val="FF0000"/>
                </a:solidFill>
              </a:rPr>
              <a:t>DTP, DPTP: 10’s of ns</a:t>
            </a:r>
          </a:p>
        </p:txBody>
      </p:sp>
      <p:sp>
        <p:nvSpPr>
          <p:cNvPr id="20" name="Rectangle 19">
            <a:extLst>
              <a:ext uri="{FF2B5EF4-FFF2-40B4-BE49-F238E27FC236}">
                <a16:creationId xmlns:a16="http://schemas.microsoft.com/office/drawing/2014/main" id="{8FC39CA8-C27D-4A89-B5C6-7CD28C67D408}"/>
              </a:ext>
            </a:extLst>
          </p:cNvPr>
          <p:cNvSpPr/>
          <p:nvPr/>
        </p:nvSpPr>
        <p:spPr>
          <a:xfrm>
            <a:off x="5407416" y="5599470"/>
            <a:ext cx="6118169" cy="1015663"/>
          </a:xfrm>
          <a:prstGeom prst="rect">
            <a:avLst/>
          </a:prstGeom>
        </p:spPr>
        <p:txBody>
          <a:bodyPr wrap="square">
            <a:spAutoFit/>
          </a:bodyPr>
          <a:lstStyle/>
          <a:p>
            <a:r>
              <a:rPr lang="en-SG" sz="2000" b="1" dirty="0">
                <a:solidFill>
                  <a:srgbClr val="FF0000"/>
                </a:solidFill>
              </a:rPr>
              <a:t>&lt; 360 ns to 1900 ns</a:t>
            </a:r>
          </a:p>
          <a:p>
            <a:r>
              <a:rPr lang="en-SG" sz="2000" b="1" dirty="0">
                <a:solidFill>
                  <a:srgbClr val="FF0000"/>
                </a:solidFill>
              </a:rPr>
              <a:t>   Based on previous measurements (DPTP)</a:t>
            </a:r>
          </a:p>
          <a:p>
            <a:r>
              <a:rPr lang="en-SG" sz="2000" b="1" dirty="0">
                <a:solidFill>
                  <a:srgbClr val="FF0000"/>
                </a:solidFill>
              </a:rPr>
              <a:t>(Egress Delay + Mac &amp; </a:t>
            </a:r>
            <a:r>
              <a:rPr lang="en-SG" sz="2000" b="1" dirty="0" err="1">
                <a:solidFill>
                  <a:srgbClr val="FF0000"/>
                </a:solidFill>
              </a:rPr>
              <a:t>DeparserDelay</a:t>
            </a:r>
            <a:r>
              <a:rPr lang="en-SG" sz="2000" b="1" dirty="0">
                <a:solidFill>
                  <a:srgbClr val="FF0000"/>
                </a:solidFill>
              </a:rPr>
              <a:t>  + Wire Delay)</a:t>
            </a:r>
          </a:p>
        </p:txBody>
      </p:sp>
      <p:sp>
        <p:nvSpPr>
          <p:cNvPr id="21" name="Content Placeholder 2">
            <a:extLst>
              <a:ext uri="{FF2B5EF4-FFF2-40B4-BE49-F238E27FC236}">
                <a16:creationId xmlns:a16="http://schemas.microsoft.com/office/drawing/2014/main" id="{CE0FBA47-A846-46B6-815F-03EEA4331799}"/>
              </a:ext>
            </a:extLst>
          </p:cNvPr>
          <p:cNvSpPr txBox="1">
            <a:spLocks/>
          </p:cNvSpPr>
          <p:nvPr/>
        </p:nvSpPr>
        <p:spPr>
          <a:xfrm>
            <a:off x="7189208" y="4471919"/>
            <a:ext cx="5018772" cy="57381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SG" b="1" dirty="0"/>
              <a:t>Hence, Packet-level Consistency can be achieved with DPTP</a:t>
            </a:r>
          </a:p>
        </p:txBody>
      </p:sp>
      <p:sp>
        <p:nvSpPr>
          <p:cNvPr id="22" name="TextBox 12"/>
          <p:cNvSpPr txBox="1"/>
          <p:nvPr/>
        </p:nvSpPr>
        <p:spPr>
          <a:xfrm>
            <a:off x="1038586" y="2196852"/>
            <a:ext cx="649537" cy="369332"/>
          </a:xfrm>
          <a:prstGeom prst="rect">
            <a:avLst/>
          </a:prstGeom>
          <a:noFill/>
        </p:spPr>
        <p:txBody>
          <a:bodyPr wrap="none" rtlCol="0">
            <a:spAutoFit/>
          </a:bodyPr>
          <a:lstStyle/>
          <a:p>
            <a:r>
              <a:rPr lang="en-US"/>
              <a:t>Time</a:t>
            </a:r>
          </a:p>
        </p:txBody>
      </p:sp>
      <p:sp>
        <p:nvSpPr>
          <p:cNvPr id="5" name="Rectangle 4">
            <a:extLst>
              <a:ext uri="{FF2B5EF4-FFF2-40B4-BE49-F238E27FC236}">
                <a16:creationId xmlns:a16="http://schemas.microsoft.com/office/drawing/2014/main" id="{DDFC5A90-E1CC-4DF8-8A36-795FEC908049}"/>
              </a:ext>
            </a:extLst>
          </p:cNvPr>
          <p:cNvSpPr/>
          <p:nvPr/>
        </p:nvSpPr>
        <p:spPr>
          <a:xfrm>
            <a:off x="2566264" y="4154166"/>
            <a:ext cx="335348" cy="584775"/>
          </a:xfrm>
          <a:prstGeom prst="rect">
            <a:avLst/>
          </a:prstGeom>
        </p:spPr>
        <p:txBody>
          <a:bodyPr wrap="square">
            <a:spAutoFit/>
          </a:bodyPr>
          <a:lstStyle/>
          <a:p>
            <a:r>
              <a:rPr lang="en-SG" sz="3200" b="1" baseline="-25000"/>
              <a:t>X</a:t>
            </a:r>
            <a:endParaRPr lang="en-SG" sz="3200" b="1"/>
          </a:p>
        </p:txBody>
      </p:sp>
      <p:sp>
        <p:nvSpPr>
          <p:cNvPr id="23" name="Rectangle 22">
            <a:extLst>
              <a:ext uri="{FF2B5EF4-FFF2-40B4-BE49-F238E27FC236}">
                <a16:creationId xmlns:a16="http://schemas.microsoft.com/office/drawing/2014/main" id="{2988FCFC-B0C0-41ED-86F2-4D0D66126FD3}"/>
              </a:ext>
            </a:extLst>
          </p:cNvPr>
          <p:cNvSpPr/>
          <p:nvPr/>
        </p:nvSpPr>
        <p:spPr>
          <a:xfrm>
            <a:off x="6668438" y="3174405"/>
            <a:ext cx="335348" cy="584775"/>
          </a:xfrm>
          <a:prstGeom prst="rect">
            <a:avLst/>
          </a:prstGeom>
        </p:spPr>
        <p:txBody>
          <a:bodyPr wrap="square">
            <a:spAutoFit/>
          </a:bodyPr>
          <a:lstStyle/>
          <a:p>
            <a:r>
              <a:rPr lang="en-SG" sz="3200" b="1" baseline="-25000"/>
              <a:t>Y</a:t>
            </a:r>
            <a:endParaRPr lang="en-SG" sz="3200" b="1"/>
          </a:p>
        </p:txBody>
      </p:sp>
      <p:sp>
        <p:nvSpPr>
          <p:cNvPr id="9" name="Slide Number Placeholder 8">
            <a:extLst>
              <a:ext uri="{FF2B5EF4-FFF2-40B4-BE49-F238E27FC236}">
                <a16:creationId xmlns:a16="http://schemas.microsoft.com/office/drawing/2014/main" id="{52ED8D6E-A7CF-4125-A9A5-8905BACCF644}"/>
              </a:ext>
            </a:extLst>
          </p:cNvPr>
          <p:cNvSpPr>
            <a:spLocks noGrp="1"/>
          </p:cNvSpPr>
          <p:nvPr>
            <p:ph type="sldNum" sz="quarter" idx="12"/>
          </p:nvPr>
        </p:nvSpPr>
        <p:spPr/>
        <p:txBody>
          <a:bodyPr/>
          <a:lstStyle/>
          <a:p>
            <a:fld id="{B2DC25EE-239B-4C5F-AAD1-255A7D5F1EE2}" type="slidenum">
              <a:rPr lang="en-US" smtClean="0"/>
              <a:t>26</a:t>
            </a:fld>
            <a:endParaRPr lang="en-US"/>
          </a:p>
        </p:txBody>
      </p:sp>
      <p:cxnSp>
        <p:nvCxnSpPr>
          <p:cNvPr id="24" name="Straight Arrow Connector 23">
            <a:extLst>
              <a:ext uri="{FF2B5EF4-FFF2-40B4-BE49-F238E27FC236}">
                <a16:creationId xmlns:a16="http://schemas.microsoft.com/office/drawing/2014/main" id="{C625BDE8-D9E3-48EC-BB4B-72BDA4A12D3E}"/>
              </a:ext>
            </a:extLst>
          </p:cNvPr>
          <p:cNvCxnSpPr/>
          <p:nvPr/>
        </p:nvCxnSpPr>
        <p:spPr>
          <a:xfrm flipH="1">
            <a:off x="1688123" y="2381518"/>
            <a:ext cx="0" cy="3223847"/>
          </a:xfrm>
          <a:prstGeom prst="straightConnector1">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sp>
        <p:nvSpPr>
          <p:cNvPr id="6" name="Rectangle 5">
            <a:extLst>
              <a:ext uri="{FF2B5EF4-FFF2-40B4-BE49-F238E27FC236}">
                <a16:creationId xmlns:a16="http://schemas.microsoft.com/office/drawing/2014/main" id="{A72D2596-7EEC-0F46-9943-8AAEB489A2D4}"/>
              </a:ext>
            </a:extLst>
          </p:cNvPr>
          <p:cNvSpPr/>
          <p:nvPr/>
        </p:nvSpPr>
        <p:spPr>
          <a:xfrm>
            <a:off x="3148448" y="5673436"/>
            <a:ext cx="7845134" cy="1048039"/>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321033806"/>
      </p:ext>
    </p:extLst>
  </p:cSld>
  <p:clrMapOvr>
    <a:masterClrMapping/>
  </p:clrMapOvr>
  <mc:AlternateContent xmlns:mc="http://schemas.openxmlformats.org/markup-compatibility/2006" xmlns:p14="http://schemas.microsoft.com/office/powerpoint/2010/main">
    <mc:Choice Requires="p14">
      <p:transition spd="slow" p14:dur="2000" advTm="36894"/>
    </mc:Choice>
    <mc:Fallback xmlns="">
      <p:transition spd="slow" advTm="36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left)">
                                      <p:cBhvr>
                                        <p:cTn id="7" dur="500"/>
                                        <p:tgtEl>
                                          <p:spTgt spid="71"/>
                                        </p:tgtEl>
                                      </p:cBhvr>
                                    </p:animEffect>
                                  </p:childTnLst>
                                </p:cTn>
                              </p:par>
                            </p:childTnLst>
                          </p:cTn>
                        </p:par>
                        <p:par>
                          <p:cTn id="8" fill="hold">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74"/>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7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75" grpId="0"/>
      <p:bldP spid="8" grpId="0"/>
      <p:bldP spid="18" grpId="0"/>
      <p:bldP spid="20" grpId="0"/>
      <p:bldP spid="21" grpId="0"/>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868B4-DF5B-4D99-A1DB-A055AA4A88FC}"/>
              </a:ext>
            </a:extLst>
          </p:cNvPr>
          <p:cNvSpPr>
            <a:spLocks noGrp="1"/>
          </p:cNvSpPr>
          <p:nvPr>
            <p:ph type="title"/>
          </p:nvPr>
        </p:nvSpPr>
        <p:spPr/>
        <p:txBody>
          <a:bodyPr/>
          <a:lstStyle/>
          <a:p>
            <a:r>
              <a:rPr lang="en-SG" dirty="0"/>
              <a:t>Data </a:t>
            </a:r>
            <a:r>
              <a:rPr lang="en-SG" dirty="0" err="1"/>
              <a:t>Center</a:t>
            </a:r>
            <a:r>
              <a:rPr lang="en-SG" dirty="0"/>
              <a:t> Network Failures</a:t>
            </a:r>
          </a:p>
        </p:txBody>
      </p:sp>
      <p:sp>
        <p:nvSpPr>
          <p:cNvPr id="5" name="Slide Number Placeholder 4"/>
          <p:cNvSpPr>
            <a:spLocks noGrp="1"/>
          </p:cNvSpPr>
          <p:nvPr>
            <p:ph type="sldNum" sz="quarter" idx="12"/>
          </p:nvPr>
        </p:nvSpPr>
        <p:spPr/>
        <p:txBody>
          <a:bodyPr/>
          <a:lstStyle/>
          <a:p>
            <a:fld id="{B2DC25EE-239B-4C5F-AAD1-255A7D5F1EE2}" type="slidenum">
              <a:rPr lang="en-US" smtClean="0"/>
              <a:t>3</a:t>
            </a:fld>
            <a:endParaRPr lang="en-US"/>
          </a:p>
        </p:txBody>
      </p:sp>
      <p:graphicFrame>
        <p:nvGraphicFramePr>
          <p:cNvPr id="6" name="Chart 5">
            <a:extLst>
              <a:ext uri="{FF2B5EF4-FFF2-40B4-BE49-F238E27FC236}">
                <a16:creationId xmlns:a16="http://schemas.microsoft.com/office/drawing/2014/main" id="{523B1BE9-B5B6-40A3-85BC-98697EC0A27E}"/>
              </a:ext>
            </a:extLst>
          </p:cNvPr>
          <p:cNvGraphicFramePr/>
          <p:nvPr>
            <p:extLst>
              <p:ext uri="{D42A27DB-BD31-4B8C-83A1-F6EECF244321}">
                <p14:modId xmlns:p14="http://schemas.microsoft.com/office/powerpoint/2010/main" val="3523447482"/>
              </p:ext>
            </p:extLst>
          </p:nvPr>
        </p:nvGraphicFramePr>
        <p:xfrm>
          <a:off x="2337039" y="1870075"/>
          <a:ext cx="8002016" cy="4178627"/>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6">
            <a:extLst>
              <a:ext uri="{FF2B5EF4-FFF2-40B4-BE49-F238E27FC236}">
                <a16:creationId xmlns:a16="http://schemas.microsoft.com/office/drawing/2014/main" id="{657DCA38-7F34-49C1-8D57-45822ED7737D}"/>
              </a:ext>
            </a:extLst>
          </p:cNvPr>
          <p:cNvSpPr/>
          <p:nvPr/>
        </p:nvSpPr>
        <p:spPr>
          <a:xfrm>
            <a:off x="7386145" y="5084027"/>
            <a:ext cx="2688731" cy="575441"/>
          </a:xfrm>
          <a:prstGeom prst="rect">
            <a:avLst/>
          </a:prstGeom>
          <a:solidFill>
            <a:srgbClr val="4472C4">
              <a:alpha val="5882"/>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TextBox 7">
            <a:extLst>
              <a:ext uri="{FF2B5EF4-FFF2-40B4-BE49-F238E27FC236}">
                <a16:creationId xmlns:a16="http://schemas.microsoft.com/office/drawing/2014/main" id="{A6DAC140-D9F2-4D55-B4FA-64ADB38720F4}"/>
              </a:ext>
            </a:extLst>
          </p:cNvPr>
          <p:cNvSpPr txBox="1"/>
          <p:nvPr/>
        </p:nvSpPr>
        <p:spPr>
          <a:xfrm>
            <a:off x="55834" y="3204434"/>
            <a:ext cx="3718307" cy="1446550"/>
          </a:xfrm>
          <a:prstGeom prst="rect">
            <a:avLst/>
          </a:prstGeom>
          <a:noFill/>
        </p:spPr>
        <p:txBody>
          <a:bodyPr wrap="square" rtlCol="0">
            <a:spAutoFit/>
          </a:bodyPr>
          <a:lstStyle/>
          <a:p>
            <a:r>
              <a:rPr lang="en-SG" sz="2400" b="1" dirty="0">
                <a:solidFill>
                  <a:srgbClr val="FF0000"/>
                </a:solidFill>
              </a:rPr>
              <a:t>Root-cause could not be determined :</a:t>
            </a:r>
          </a:p>
          <a:p>
            <a:pPr marL="342900" indent="-342900">
              <a:buAutoNum type="arabicParenR"/>
            </a:pPr>
            <a:r>
              <a:rPr lang="en-SG" sz="2000" b="1" dirty="0">
                <a:solidFill>
                  <a:srgbClr val="FF0000"/>
                </a:solidFill>
              </a:rPr>
              <a:t>Transient</a:t>
            </a:r>
          </a:p>
          <a:p>
            <a:pPr marL="342900" indent="-342900">
              <a:buAutoNum type="arabicParenR"/>
            </a:pPr>
            <a:r>
              <a:rPr lang="en-SG" sz="2000" b="1" dirty="0">
                <a:solidFill>
                  <a:srgbClr val="FF0000"/>
                </a:solidFill>
              </a:rPr>
              <a:t>Inability to correlate events</a:t>
            </a:r>
          </a:p>
        </p:txBody>
      </p:sp>
      <p:cxnSp>
        <p:nvCxnSpPr>
          <p:cNvPr id="9" name="Straight Arrow Connector 8">
            <a:extLst>
              <a:ext uri="{FF2B5EF4-FFF2-40B4-BE49-F238E27FC236}">
                <a16:creationId xmlns:a16="http://schemas.microsoft.com/office/drawing/2014/main" id="{993BAE36-F6DA-FE4A-93A5-21839BA5540E}"/>
              </a:ext>
            </a:extLst>
          </p:cNvPr>
          <p:cNvCxnSpPr/>
          <p:nvPr/>
        </p:nvCxnSpPr>
        <p:spPr>
          <a:xfrm>
            <a:off x="2859741" y="2398779"/>
            <a:ext cx="914400" cy="929585"/>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Tree>
    <p:custDataLst>
      <p:tags r:id="rId1"/>
    </p:custDataLst>
    <p:extLst>
      <p:ext uri="{BB962C8B-B14F-4D97-AF65-F5344CB8AC3E}">
        <p14:creationId xmlns:p14="http://schemas.microsoft.com/office/powerpoint/2010/main" val="2833855576"/>
      </p:ext>
    </p:extLst>
  </p:cSld>
  <p:clrMapOvr>
    <a:masterClrMapping/>
  </p:clrMapOvr>
  <mc:AlternateContent xmlns:mc="http://schemas.openxmlformats.org/markup-compatibility/2006" xmlns:p14="http://schemas.microsoft.com/office/powerpoint/2010/main">
    <mc:Choice Requires="p14">
      <p:transition spd="slow" p14:dur="2000" advTm="28439"/>
    </mc:Choice>
    <mc:Fallback xmlns="">
      <p:transition spd="slow" advTm="2843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D3622A-D961-478E-AB24-082EB511DB70}"/>
              </a:ext>
            </a:extLst>
          </p:cNvPr>
          <p:cNvSpPr>
            <a:spLocks noGrp="1"/>
          </p:cNvSpPr>
          <p:nvPr>
            <p:ph idx="1"/>
          </p:nvPr>
        </p:nvSpPr>
        <p:spPr>
          <a:xfrm>
            <a:off x="945293" y="1690687"/>
            <a:ext cx="10565026" cy="5030787"/>
          </a:xfrm>
        </p:spPr>
        <p:txBody>
          <a:bodyPr/>
          <a:lstStyle/>
          <a:p>
            <a:pPr marL="0" indent="0" algn="ctr">
              <a:buNone/>
            </a:pPr>
            <a:r>
              <a:rPr lang="en-US" dirty="0"/>
              <a:t>           “</a:t>
            </a:r>
            <a:r>
              <a:rPr lang="en-US" i="1" dirty="0">
                <a:solidFill>
                  <a:schemeClr val="accent1"/>
                </a:solidFill>
              </a:rPr>
              <a:t>µbursts : periods of </a:t>
            </a:r>
            <a:r>
              <a:rPr lang="en-US" b="1" i="1" dirty="0">
                <a:solidFill>
                  <a:schemeClr val="accent1"/>
                </a:solidFill>
              </a:rPr>
              <a:t>high utilization </a:t>
            </a:r>
            <a:r>
              <a:rPr lang="en-US" i="1" dirty="0">
                <a:solidFill>
                  <a:schemeClr val="accent1"/>
                </a:solidFill>
              </a:rPr>
              <a:t>lasting </a:t>
            </a:r>
            <a:r>
              <a:rPr lang="en-US" b="1" i="1" dirty="0">
                <a:solidFill>
                  <a:schemeClr val="accent1"/>
                </a:solidFill>
              </a:rPr>
              <a:t>less than 1 </a:t>
            </a:r>
            <a:r>
              <a:rPr lang="en-US" b="1" i="1" dirty="0" err="1">
                <a:solidFill>
                  <a:schemeClr val="accent1"/>
                </a:solidFill>
              </a:rPr>
              <a:t>ms</a:t>
            </a:r>
            <a:r>
              <a:rPr lang="en-US" i="1" dirty="0">
                <a:solidFill>
                  <a:schemeClr val="accent1"/>
                </a:solidFill>
              </a:rPr>
              <a:t>, exist in production data centers.”</a:t>
            </a:r>
          </a:p>
          <a:p>
            <a:pPr marL="0" indent="0" algn="ctr">
              <a:buNone/>
            </a:pPr>
            <a:r>
              <a:rPr lang="en-US" i="1" dirty="0">
                <a:solidFill>
                  <a:schemeClr val="accent1"/>
                </a:solidFill>
              </a:rPr>
              <a:t>“ They encompass most congestion events.”</a:t>
            </a:r>
          </a:p>
          <a:p>
            <a:pPr marL="0" indent="0" algn="ctr">
              <a:buNone/>
            </a:pPr>
            <a:r>
              <a:rPr lang="en-US" i="1" dirty="0">
                <a:solidFill>
                  <a:schemeClr val="accent1"/>
                </a:solidFill>
              </a:rPr>
              <a:t>“The p90 burst duration is </a:t>
            </a:r>
            <a:r>
              <a:rPr lang="en-US" b="1" i="1" dirty="0">
                <a:solidFill>
                  <a:schemeClr val="accent1"/>
                </a:solidFill>
              </a:rPr>
              <a:t>≤200 µs</a:t>
            </a:r>
            <a:r>
              <a:rPr lang="en-US" dirty="0"/>
              <a:t>.” </a:t>
            </a:r>
          </a:p>
          <a:p>
            <a:pPr marL="0" indent="0" algn="ctr">
              <a:buNone/>
            </a:pPr>
            <a:endParaRPr lang="en-US" dirty="0"/>
          </a:p>
          <a:p>
            <a:pPr marL="0" indent="0" algn="ctr">
              <a:buNone/>
            </a:pPr>
            <a:endParaRPr lang="en-US" dirty="0"/>
          </a:p>
          <a:p>
            <a:pPr marL="0" indent="0">
              <a:buNone/>
            </a:pPr>
            <a:r>
              <a:rPr lang="en-SG" sz="3600" b="1" i="1" dirty="0">
                <a:solidFill>
                  <a:srgbClr val="FF0000"/>
                </a:solidFill>
              </a:rPr>
              <a:t>			</a:t>
            </a:r>
            <a:endParaRPr lang="en-SG" sz="2800" dirty="0">
              <a:solidFill>
                <a:schemeClr val="accent1"/>
              </a:solidFill>
            </a:endParaRPr>
          </a:p>
          <a:p>
            <a:pPr lvl="1" algn="ctr"/>
            <a:endParaRPr lang="en-SG" dirty="0"/>
          </a:p>
        </p:txBody>
      </p:sp>
      <p:sp>
        <p:nvSpPr>
          <p:cNvPr id="5" name="Slide Number Placeholder 4"/>
          <p:cNvSpPr>
            <a:spLocks noGrp="1"/>
          </p:cNvSpPr>
          <p:nvPr>
            <p:ph type="sldNum" sz="quarter" idx="12"/>
          </p:nvPr>
        </p:nvSpPr>
        <p:spPr/>
        <p:txBody>
          <a:bodyPr/>
          <a:lstStyle/>
          <a:p>
            <a:fld id="{B2DC25EE-239B-4C5F-AAD1-255A7D5F1EE2}" type="slidenum">
              <a:rPr lang="en-US" smtClean="0"/>
              <a:t>4</a:t>
            </a:fld>
            <a:endParaRPr lang="en-US" dirty="0"/>
          </a:p>
        </p:txBody>
      </p:sp>
      <p:sp>
        <p:nvSpPr>
          <p:cNvPr id="6" name="Rectangle 5">
            <a:extLst>
              <a:ext uri="{FF2B5EF4-FFF2-40B4-BE49-F238E27FC236}">
                <a16:creationId xmlns:a16="http://schemas.microsoft.com/office/drawing/2014/main" id="{FB84CD7A-FA99-4FE1-8610-7C8139A7140E}"/>
              </a:ext>
            </a:extLst>
          </p:cNvPr>
          <p:cNvSpPr/>
          <p:nvPr/>
        </p:nvSpPr>
        <p:spPr>
          <a:xfrm>
            <a:off x="98770" y="2973875"/>
            <a:ext cx="1278492" cy="461665"/>
          </a:xfrm>
          <a:prstGeom prst="rect">
            <a:avLst/>
          </a:prstGeom>
        </p:spPr>
        <p:txBody>
          <a:bodyPr wrap="none">
            <a:spAutoFit/>
          </a:bodyPr>
          <a:lstStyle/>
          <a:p>
            <a:r>
              <a:rPr lang="en-US" sz="2400" dirty="0"/>
              <a:t>[IMC’17]</a:t>
            </a:r>
          </a:p>
        </p:txBody>
      </p:sp>
      <p:pic>
        <p:nvPicPr>
          <p:cNvPr id="1026" name="Picture 2" descr="Image result for facebook image">
            <a:extLst>
              <a:ext uri="{FF2B5EF4-FFF2-40B4-BE49-F238E27FC236}">
                <a16:creationId xmlns:a16="http://schemas.microsoft.com/office/drawing/2014/main" id="{66905294-754D-426A-ADBA-AAC9C6E441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76932"/>
            <a:ext cx="1476032" cy="555626"/>
          </a:xfrm>
          <a:prstGeom prst="rect">
            <a:avLst/>
          </a:prstGeom>
          <a:noFill/>
          <a:extLst>
            <a:ext uri="{909E8E84-426E-40DD-AFC4-6F175D3DCCD1}">
              <a14:hiddenFill xmlns:a14="http://schemas.microsoft.com/office/drawing/2010/main">
                <a:solidFill>
                  <a:srgbClr val="FFFFFF"/>
                </a:solidFill>
              </a14:hiddenFill>
            </a:ext>
          </a:extLst>
        </p:spPr>
      </p:pic>
      <p:sp>
        <p:nvSpPr>
          <p:cNvPr id="8" name="Left Brace 7">
            <a:extLst>
              <a:ext uri="{FF2B5EF4-FFF2-40B4-BE49-F238E27FC236}">
                <a16:creationId xmlns:a16="http://schemas.microsoft.com/office/drawing/2014/main" id="{A2182AD5-7238-4E6D-B52B-DE39FB84A55E}"/>
              </a:ext>
            </a:extLst>
          </p:cNvPr>
          <p:cNvSpPr/>
          <p:nvPr/>
        </p:nvSpPr>
        <p:spPr>
          <a:xfrm>
            <a:off x="1476032" y="1872984"/>
            <a:ext cx="290015" cy="160532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11" name="Title 1">
            <a:extLst>
              <a:ext uri="{FF2B5EF4-FFF2-40B4-BE49-F238E27FC236}">
                <a16:creationId xmlns:a16="http://schemas.microsoft.com/office/drawing/2014/main" id="{FC45D83F-FC01-8843-A0E4-6C37B0BDA851}"/>
              </a:ext>
            </a:extLst>
          </p:cNvPr>
          <p:cNvSpPr>
            <a:spLocks noGrp="1"/>
          </p:cNvSpPr>
          <p:nvPr>
            <p:ph type="title"/>
          </p:nvPr>
        </p:nvSpPr>
        <p:spPr>
          <a:xfrm>
            <a:off x="838200" y="365126"/>
            <a:ext cx="10515600" cy="699294"/>
          </a:xfrm>
        </p:spPr>
        <p:txBody>
          <a:bodyPr/>
          <a:lstStyle/>
          <a:p>
            <a:r>
              <a:rPr lang="en-SG" dirty="0"/>
              <a:t>Transient Faults : Microbursts</a:t>
            </a:r>
          </a:p>
        </p:txBody>
      </p:sp>
    </p:spTree>
    <p:extLst>
      <p:ext uri="{BB962C8B-B14F-4D97-AF65-F5344CB8AC3E}">
        <p14:creationId xmlns:p14="http://schemas.microsoft.com/office/powerpoint/2010/main" val="23127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0" name="Straight Connector 79">
            <a:extLst>
              <a:ext uri="{FF2B5EF4-FFF2-40B4-BE49-F238E27FC236}">
                <a16:creationId xmlns:a16="http://schemas.microsoft.com/office/drawing/2014/main" id="{EBE7F5AF-B498-40E1-B2D3-1FE4CBFFCFFD}"/>
              </a:ext>
            </a:extLst>
          </p:cNvPr>
          <p:cNvCxnSpPr>
            <a:cxnSpLocks/>
          </p:cNvCxnSpPr>
          <p:nvPr/>
        </p:nvCxnSpPr>
        <p:spPr>
          <a:xfrm flipH="1">
            <a:off x="3571692"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52" name="Straight Connector 51">
            <a:extLst>
              <a:ext uri="{FF2B5EF4-FFF2-40B4-BE49-F238E27FC236}">
                <a16:creationId xmlns:a16="http://schemas.microsoft.com/office/drawing/2014/main" id="{5CDF0C82-01FE-4912-A48F-BA8B21E9B0F5}"/>
              </a:ext>
            </a:extLst>
          </p:cNvPr>
          <p:cNvCxnSpPr>
            <a:cxnSpLocks/>
          </p:cNvCxnSpPr>
          <p:nvPr/>
        </p:nvCxnSpPr>
        <p:spPr>
          <a:xfrm flipH="1">
            <a:off x="6764253" y="3537985"/>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81981FEC-58D4-4B12-ADC2-59D31198604D}"/>
              </a:ext>
            </a:extLst>
          </p:cNvPr>
          <p:cNvCxnSpPr>
            <a:cxnSpLocks/>
          </p:cNvCxnSpPr>
          <p:nvPr/>
        </p:nvCxnSpPr>
        <p:spPr>
          <a:xfrm>
            <a:off x="3953481" y="3598565"/>
            <a:ext cx="1324407" cy="1228742"/>
          </a:xfrm>
          <a:prstGeom prst="line">
            <a:avLst/>
          </a:prstGeom>
        </p:spPr>
        <p:style>
          <a:lnRef idx="2">
            <a:schemeClr val="dk1"/>
          </a:lnRef>
          <a:fillRef idx="0">
            <a:schemeClr val="dk1"/>
          </a:fillRef>
          <a:effectRef idx="1">
            <a:schemeClr val="dk1"/>
          </a:effectRef>
          <a:fontRef idx="minor">
            <a:schemeClr val="tx1"/>
          </a:fontRef>
        </p:style>
      </p:cxnSp>
      <p:cxnSp>
        <p:nvCxnSpPr>
          <p:cNvPr id="68" name="Straight Connector 67">
            <a:extLst>
              <a:ext uri="{FF2B5EF4-FFF2-40B4-BE49-F238E27FC236}">
                <a16:creationId xmlns:a16="http://schemas.microsoft.com/office/drawing/2014/main" id="{75B8E31E-F58C-419D-9BEF-5555FC9D84E8}"/>
              </a:ext>
            </a:extLst>
          </p:cNvPr>
          <p:cNvCxnSpPr>
            <a:cxnSpLocks/>
          </p:cNvCxnSpPr>
          <p:nvPr/>
        </p:nvCxnSpPr>
        <p:spPr>
          <a:xfrm flipH="1">
            <a:off x="3953481" y="2176120"/>
            <a:ext cx="2839286" cy="1146681"/>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889FEC15-968D-4B6A-8C1D-EB4DC1DFF5A2}"/>
              </a:ext>
            </a:extLst>
          </p:cNvPr>
          <p:cNvCxnSpPr>
            <a:cxnSpLocks/>
          </p:cNvCxnSpPr>
          <p:nvPr/>
        </p:nvCxnSpPr>
        <p:spPr>
          <a:xfrm flipH="1">
            <a:off x="3908184" y="2131541"/>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C3747375-8486-4BF2-AA39-27E6FFEA8B27}"/>
              </a:ext>
            </a:extLst>
          </p:cNvPr>
          <p:cNvCxnSpPr>
            <a:cxnSpLocks/>
          </p:cNvCxnSpPr>
          <p:nvPr/>
        </p:nvCxnSpPr>
        <p:spPr>
          <a:xfrm>
            <a:off x="6786287" y="2177122"/>
            <a:ext cx="1300632" cy="1145679"/>
          </a:xfrm>
          <a:prstGeom prst="line">
            <a:avLst/>
          </a:prstGeom>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550B6F51-8449-400C-BE7C-1CF7E91A3430}"/>
              </a:ext>
            </a:extLst>
          </p:cNvPr>
          <p:cNvCxnSpPr>
            <a:cxnSpLocks/>
          </p:cNvCxnSpPr>
          <p:nvPr/>
        </p:nvCxnSpPr>
        <p:spPr>
          <a:xfrm>
            <a:off x="5254688" y="2177122"/>
            <a:ext cx="2865991" cy="1120229"/>
          </a:xfrm>
          <a:prstGeom prst="line">
            <a:avLst/>
          </a:prstGeom>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1EE4A619-CAD5-4406-9755-7257F4763229}"/>
              </a:ext>
            </a:extLst>
          </p:cNvPr>
          <p:cNvCxnSpPr>
            <a:cxnSpLocks/>
          </p:cNvCxnSpPr>
          <p:nvPr/>
        </p:nvCxnSpPr>
        <p:spPr>
          <a:xfrm>
            <a:off x="5264834" y="2186515"/>
            <a:ext cx="1553461" cy="1166968"/>
          </a:xfrm>
          <a:prstGeom prst="line">
            <a:avLst/>
          </a:prstGeom>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D9D6B728-1DA8-4F93-A7AA-E2CDA5FB066E}"/>
              </a:ext>
            </a:extLst>
          </p:cNvPr>
          <p:cNvCxnSpPr>
            <a:cxnSpLocks/>
          </p:cNvCxnSpPr>
          <p:nvPr/>
        </p:nvCxnSpPr>
        <p:spPr>
          <a:xfrm>
            <a:off x="6762512" y="3516091"/>
            <a:ext cx="1324407" cy="1228742"/>
          </a:xfrm>
          <a:prstGeom prst="line">
            <a:avLst/>
          </a:prstGeom>
        </p:spPr>
        <p:style>
          <a:lnRef idx="2">
            <a:schemeClr val="dk1"/>
          </a:lnRef>
          <a:fillRef idx="0">
            <a:schemeClr val="dk1"/>
          </a:fillRef>
          <a:effectRef idx="1">
            <a:schemeClr val="dk1"/>
          </a:effectRef>
          <a:fontRef idx="minor">
            <a:schemeClr val="tx1"/>
          </a:fontRef>
        </p:style>
      </p:cxnSp>
      <p:sp>
        <p:nvSpPr>
          <p:cNvPr id="2" name="Title 1">
            <a:extLst>
              <a:ext uri="{FF2B5EF4-FFF2-40B4-BE49-F238E27FC236}">
                <a16:creationId xmlns:a16="http://schemas.microsoft.com/office/drawing/2014/main" id="{BBE6B202-A89D-4135-930C-4FC3FE650B1A}"/>
              </a:ext>
            </a:extLst>
          </p:cNvPr>
          <p:cNvSpPr>
            <a:spLocks noGrp="1"/>
          </p:cNvSpPr>
          <p:nvPr>
            <p:ph type="title"/>
          </p:nvPr>
        </p:nvSpPr>
        <p:spPr/>
        <p:txBody>
          <a:bodyPr/>
          <a:lstStyle/>
          <a:p>
            <a:r>
              <a:rPr lang="en-SG" dirty="0"/>
              <a:t>Transient Faults : Microbursts</a:t>
            </a:r>
          </a:p>
        </p:txBody>
      </p:sp>
      <p:sp>
        <p:nvSpPr>
          <p:cNvPr id="4" name="Slide Number Placeholder 3">
            <a:extLst>
              <a:ext uri="{FF2B5EF4-FFF2-40B4-BE49-F238E27FC236}">
                <a16:creationId xmlns:a16="http://schemas.microsoft.com/office/drawing/2014/main" id="{90E05FDC-7408-4EF6-85FF-8B3C7C19D7D2}"/>
              </a:ext>
            </a:extLst>
          </p:cNvPr>
          <p:cNvSpPr>
            <a:spLocks noGrp="1"/>
          </p:cNvSpPr>
          <p:nvPr>
            <p:ph type="sldNum" sz="quarter" idx="12"/>
          </p:nvPr>
        </p:nvSpPr>
        <p:spPr/>
        <p:txBody>
          <a:bodyPr/>
          <a:lstStyle/>
          <a:p>
            <a:fld id="{B2DC25EE-239B-4C5F-AAD1-255A7D5F1EE2}" type="slidenum">
              <a:rPr lang="en-US" smtClean="0"/>
              <a:t>5</a:t>
            </a:fld>
            <a:endParaRPr lang="en-US" dirty="0"/>
          </a:p>
        </p:txBody>
      </p:sp>
      <p:pic>
        <p:nvPicPr>
          <p:cNvPr id="5" name="Graphic 4">
            <a:extLst>
              <a:ext uri="{FF2B5EF4-FFF2-40B4-BE49-F238E27FC236}">
                <a16:creationId xmlns:a16="http://schemas.microsoft.com/office/drawing/2014/main" id="{FC72240D-80FB-44D6-8580-E8E2E7E4B018}"/>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4602332"/>
            <a:ext cx="1314576" cy="586563"/>
          </a:xfrm>
          <a:prstGeom prst="rect">
            <a:avLst/>
          </a:prstGeom>
        </p:spPr>
      </p:pic>
      <p:pic>
        <p:nvPicPr>
          <p:cNvPr id="6" name="Graphic 5">
            <a:extLst>
              <a:ext uri="{FF2B5EF4-FFF2-40B4-BE49-F238E27FC236}">
                <a16:creationId xmlns:a16="http://schemas.microsoft.com/office/drawing/2014/main" id="{4A245790-FD8A-4190-812D-33509DFECC7E}"/>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4602331"/>
            <a:ext cx="1314576" cy="586563"/>
          </a:xfrm>
          <a:prstGeom prst="rect">
            <a:avLst/>
          </a:prstGeom>
        </p:spPr>
      </p:pic>
      <p:pic>
        <p:nvPicPr>
          <p:cNvPr id="7" name="Graphic 6">
            <a:extLst>
              <a:ext uri="{FF2B5EF4-FFF2-40B4-BE49-F238E27FC236}">
                <a16:creationId xmlns:a16="http://schemas.microsoft.com/office/drawing/2014/main" id="{7B0FFBF2-C68B-4783-A770-1300817EC94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4575392"/>
            <a:ext cx="1314576" cy="586563"/>
          </a:xfrm>
          <a:prstGeom prst="rect">
            <a:avLst/>
          </a:prstGeom>
        </p:spPr>
      </p:pic>
      <p:pic>
        <p:nvPicPr>
          <p:cNvPr id="8" name="Graphic 7">
            <a:extLst>
              <a:ext uri="{FF2B5EF4-FFF2-40B4-BE49-F238E27FC236}">
                <a16:creationId xmlns:a16="http://schemas.microsoft.com/office/drawing/2014/main" id="{0081C04F-AA18-4B82-90C4-9F49C5F8C810}"/>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4563848"/>
            <a:ext cx="1314576" cy="586563"/>
          </a:xfrm>
          <a:prstGeom prst="rect">
            <a:avLst/>
          </a:prstGeom>
        </p:spPr>
      </p:pic>
      <p:pic>
        <p:nvPicPr>
          <p:cNvPr id="10" name="Graphic 9">
            <a:extLst>
              <a:ext uri="{FF2B5EF4-FFF2-40B4-BE49-F238E27FC236}">
                <a16:creationId xmlns:a16="http://schemas.microsoft.com/office/drawing/2014/main" id="{F2FC4EF3-E455-411E-A5D8-1C9CDFC812E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3282824" y="3148997"/>
            <a:ext cx="1314576" cy="586563"/>
          </a:xfrm>
          <a:prstGeom prst="rect">
            <a:avLst/>
          </a:prstGeom>
        </p:spPr>
      </p:pic>
      <p:pic>
        <p:nvPicPr>
          <p:cNvPr id="11" name="Graphic 10">
            <a:extLst>
              <a:ext uri="{FF2B5EF4-FFF2-40B4-BE49-F238E27FC236}">
                <a16:creationId xmlns:a16="http://schemas.microsoft.com/office/drawing/2014/main" id="{6F13A7E3-E2C6-4FB5-AECC-0FE9105EE91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3148996"/>
            <a:ext cx="1314576" cy="586563"/>
          </a:xfrm>
          <a:prstGeom prst="rect">
            <a:avLst/>
          </a:prstGeom>
        </p:spPr>
      </p:pic>
      <p:pic>
        <p:nvPicPr>
          <p:cNvPr id="12" name="Graphic 11">
            <a:extLst>
              <a:ext uri="{FF2B5EF4-FFF2-40B4-BE49-F238E27FC236}">
                <a16:creationId xmlns:a16="http://schemas.microsoft.com/office/drawing/2014/main" id="{B82735F5-9EE3-42FE-9997-281A0BC52FB7}"/>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3122057"/>
            <a:ext cx="1314576" cy="586563"/>
          </a:xfrm>
          <a:prstGeom prst="rect">
            <a:avLst/>
          </a:prstGeom>
        </p:spPr>
      </p:pic>
      <p:pic>
        <p:nvPicPr>
          <p:cNvPr id="13" name="Graphic 12">
            <a:extLst>
              <a:ext uri="{FF2B5EF4-FFF2-40B4-BE49-F238E27FC236}">
                <a16:creationId xmlns:a16="http://schemas.microsoft.com/office/drawing/2014/main" id="{ABF79E22-5E04-4304-870F-F5DAAE6D79AA}"/>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446687" y="3110513"/>
            <a:ext cx="1314576" cy="586563"/>
          </a:xfrm>
          <a:prstGeom prst="rect">
            <a:avLst/>
          </a:prstGeom>
        </p:spPr>
      </p:pic>
      <p:pic>
        <p:nvPicPr>
          <p:cNvPr id="14" name="Graphic 13">
            <a:extLst>
              <a:ext uri="{FF2B5EF4-FFF2-40B4-BE49-F238E27FC236}">
                <a16:creationId xmlns:a16="http://schemas.microsoft.com/office/drawing/2014/main" id="{122CE4D7-674E-4216-BFD7-63021E83181F}"/>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597400" y="1720760"/>
            <a:ext cx="1314576" cy="586563"/>
          </a:xfrm>
          <a:prstGeom prst="rect">
            <a:avLst/>
          </a:prstGeom>
        </p:spPr>
      </p:pic>
      <p:pic>
        <p:nvPicPr>
          <p:cNvPr id="15" name="Graphic 14">
            <a:extLst>
              <a:ext uri="{FF2B5EF4-FFF2-40B4-BE49-F238E27FC236}">
                <a16:creationId xmlns:a16="http://schemas.microsoft.com/office/drawing/2014/main" id="{A625A0DF-207B-41F0-A199-8C3BB9441999}"/>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6132111" y="1720759"/>
            <a:ext cx="1314576" cy="586563"/>
          </a:xfrm>
          <a:prstGeom prst="rect">
            <a:avLst/>
          </a:prstGeom>
        </p:spPr>
      </p:pic>
      <p:cxnSp>
        <p:nvCxnSpPr>
          <p:cNvPr id="17" name="Straight Connector 16">
            <a:extLst>
              <a:ext uri="{FF2B5EF4-FFF2-40B4-BE49-F238E27FC236}">
                <a16:creationId xmlns:a16="http://schemas.microsoft.com/office/drawing/2014/main" id="{861362D1-12C9-4C1A-9CFC-4473BA631A66}"/>
              </a:ext>
            </a:extLst>
          </p:cNvPr>
          <p:cNvCxnSpPr>
            <a:cxnSpLocks/>
          </p:cNvCxnSpPr>
          <p:nvPr/>
        </p:nvCxnSpPr>
        <p:spPr>
          <a:xfrm flipH="1">
            <a:off x="3937000"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D7824544-8D92-4468-A095-9D6908A04847}"/>
              </a:ext>
            </a:extLst>
          </p:cNvPr>
          <p:cNvCxnSpPr>
            <a:cxnSpLocks/>
          </p:cNvCxnSpPr>
          <p:nvPr/>
        </p:nvCxnSpPr>
        <p:spPr>
          <a:xfrm flipH="1">
            <a:off x="5249242" y="361563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24304CAD-14C3-45F0-8772-C7B00DFFC2CD}"/>
              </a:ext>
            </a:extLst>
          </p:cNvPr>
          <p:cNvCxnSpPr>
            <a:cxnSpLocks/>
          </p:cNvCxnSpPr>
          <p:nvPr/>
        </p:nvCxnSpPr>
        <p:spPr>
          <a:xfrm flipH="1">
            <a:off x="6786287" y="3560502"/>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E0B83688-5762-4918-9EBB-C6EBB79EA3A7}"/>
              </a:ext>
            </a:extLst>
          </p:cNvPr>
          <p:cNvCxnSpPr>
            <a:cxnSpLocks/>
          </p:cNvCxnSpPr>
          <p:nvPr/>
        </p:nvCxnSpPr>
        <p:spPr>
          <a:xfrm flipH="1">
            <a:off x="8101247" y="3578831"/>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BDE05E7B-825A-45C2-980A-229FF665E26F}"/>
              </a:ext>
            </a:extLst>
          </p:cNvPr>
          <p:cNvCxnSpPr>
            <a:cxnSpLocks/>
          </p:cNvCxnSpPr>
          <p:nvPr/>
        </p:nvCxnSpPr>
        <p:spPr>
          <a:xfrm flipH="1">
            <a:off x="5246908" y="2168150"/>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2CCA8D9A-F463-4FF1-AE7D-56E330942AFD}"/>
              </a:ext>
            </a:extLst>
          </p:cNvPr>
          <p:cNvCxnSpPr>
            <a:cxnSpLocks/>
          </p:cNvCxnSpPr>
          <p:nvPr/>
        </p:nvCxnSpPr>
        <p:spPr>
          <a:xfrm flipH="1">
            <a:off x="6786287" y="2174950"/>
            <a:ext cx="2334" cy="1185333"/>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0B41BA24-87EA-44EA-AD93-2D196D8EFB9D}"/>
              </a:ext>
            </a:extLst>
          </p:cNvPr>
          <p:cNvCxnSpPr>
            <a:cxnSpLocks/>
          </p:cNvCxnSpPr>
          <p:nvPr/>
        </p:nvCxnSpPr>
        <p:spPr>
          <a:xfrm flipH="1">
            <a:off x="3916912" y="3572223"/>
            <a:ext cx="1336610" cy="1228742"/>
          </a:xfrm>
          <a:prstGeom prst="line">
            <a:avLst/>
          </a:prstGeom>
        </p:spPr>
        <p:style>
          <a:lnRef idx="2">
            <a:schemeClr val="dk1"/>
          </a:lnRef>
          <a:fillRef idx="0">
            <a:schemeClr val="dk1"/>
          </a:fillRef>
          <a:effectRef idx="1">
            <a:schemeClr val="dk1"/>
          </a:effectRef>
          <a:fontRef idx="minor">
            <a:schemeClr val="tx1"/>
          </a:fontRef>
        </p:style>
      </p:cxnSp>
      <p:cxnSp>
        <p:nvCxnSpPr>
          <p:cNvPr id="66" name="Straight Connector 65">
            <a:extLst>
              <a:ext uri="{FF2B5EF4-FFF2-40B4-BE49-F238E27FC236}">
                <a16:creationId xmlns:a16="http://schemas.microsoft.com/office/drawing/2014/main" id="{5EDEE34E-7624-4681-8C3D-EEA5A2513447}"/>
              </a:ext>
            </a:extLst>
          </p:cNvPr>
          <p:cNvCxnSpPr>
            <a:cxnSpLocks/>
          </p:cNvCxnSpPr>
          <p:nvPr/>
        </p:nvCxnSpPr>
        <p:spPr>
          <a:xfrm flipH="1">
            <a:off x="5224430" y="2186514"/>
            <a:ext cx="1561857" cy="1144852"/>
          </a:xfrm>
          <a:prstGeom prst="line">
            <a:avLst/>
          </a:prstGeom>
        </p:spPr>
        <p:style>
          <a:lnRef idx="2">
            <a:schemeClr val="dk1"/>
          </a:lnRef>
          <a:fillRef idx="0">
            <a:schemeClr val="dk1"/>
          </a:fillRef>
          <a:effectRef idx="1">
            <a:schemeClr val="dk1"/>
          </a:effectRef>
          <a:fontRef idx="minor">
            <a:schemeClr val="tx1"/>
          </a:fontRef>
        </p:style>
      </p:cxnSp>
      <p:pic>
        <p:nvPicPr>
          <p:cNvPr id="3074" name="Picture 2" descr="Image result for server image">
            <a:extLst>
              <a:ext uri="{FF2B5EF4-FFF2-40B4-BE49-F238E27FC236}">
                <a16:creationId xmlns:a16="http://schemas.microsoft.com/office/drawing/2014/main" id="{88AB64EB-34E0-4763-8350-1EA9B51414A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3208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2" descr="Image result for server image">
            <a:extLst>
              <a:ext uri="{FF2B5EF4-FFF2-40B4-BE49-F238E27FC236}">
                <a16:creationId xmlns:a16="http://schemas.microsoft.com/office/drawing/2014/main" id="{814CD008-C28D-47B2-80C3-BD345967892D}"/>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51093"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4" name="Picture 2" descr="Image result for server image">
            <a:extLst>
              <a:ext uri="{FF2B5EF4-FFF2-40B4-BE49-F238E27FC236}">
                <a16:creationId xmlns:a16="http://schemas.microsoft.com/office/drawing/2014/main" id="{78B61823-5F50-42BD-BA21-62B41114687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2651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Image result for server image">
            <a:extLst>
              <a:ext uri="{FF2B5EF4-FFF2-40B4-BE49-F238E27FC236}">
                <a16:creationId xmlns:a16="http://schemas.microsoft.com/office/drawing/2014/main" id="{AFCE181A-8B3F-467F-AC25-ADA49528E82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145522"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Image result for server image">
            <a:extLst>
              <a:ext uri="{FF2B5EF4-FFF2-40B4-BE49-F238E27FC236}">
                <a16:creationId xmlns:a16="http://schemas.microsoft.com/office/drawing/2014/main" id="{20A60FC1-432A-4AC5-B469-0A8FE0E0FCE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0627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descr="Image result for server image">
            <a:extLst>
              <a:ext uri="{FF2B5EF4-FFF2-40B4-BE49-F238E27FC236}">
                <a16:creationId xmlns:a16="http://schemas.microsoft.com/office/drawing/2014/main" id="{45EEFF2A-84A7-463C-A409-CA7AE5D4313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725289"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8" name="Picture 2" descr="Image result for server image">
            <a:extLst>
              <a:ext uri="{FF2B5EF4-FFF2-40B4-BE49-F238E27FC236}">
                <a16:creationId xmlns:a16="http://schemas.microsoft.com/office/drawing/2014/main" id="{32ACD93B-36A9-4A38-8578-80DC565D5BD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44668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2" descr="Image result for server image">
            <a:extLst>
              <a:ext uri="{FF2B5EF4-FFF2-40B4-BE49-F238E27FC236}">
                <a16:creationId xmlns:a16="http://schemas.microsoft.com/office/drawing/2014/main" id="{534FB6AC-C23C-455A-A563-58F3360867CC}"/>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065697" y="5549108"/>
            <a:ext cx="721398" cy="721398"/>
          </a:xfrm>
          <a:prstGeom prst="rect">
            <a:avLst/>
          </a:prstGeom>
          <a:noFill/>
          <a:extLst>
            <a:ext uri="{909E8E84-426E-40DD-AFC4-6F175D3DCCD1}">
              <a14:hiddenFill xmlns:a14="http://schemas.microsoft.com/office/drawing/2010/main">
                <a:solidFill>
                  <a:srgbClr val="FFFFFF"/>
                </a:solidFill>
              </a14:hiddenFill>
            </a:ext>
          </a:extLst>
        </p:spPr>
      </p:pic>
      <p:cxnSp>
        <p:nvCxnSpPr>
          <p:cNvPr id="82" name="Straight Connector 81">
            <a:extLst>
              <a:ext uri="{FF2B5EF4-FFF2-40B4-BE49-F238E27FC236}">
                <a16:creationId xmlns:a16="http://schemas.microsoft.com/office/drawing/2014/main" id="{041BAFDC-B344-4DAB-ACE5-A6CD59B0FB05}"/>
              </a:ext>
            </a:extLst>
          </p:cNvPr>
          <p:cNvCxnSpPr>
            <a:cxnSpLocks/>
          </p:cNvCxnSpPr>
          <p:nvPr/>
        </p:nvCxnSpPr>
        <p:spPr>
          <a:xfrm flipH="1">
            <a:off x="4876068" y="5072389"/>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0C5F624B-C455-4FA7-92D8-1116739B01AB}"/>
              </a:ext>
            </a:extLst>
          </p:cNvPr>
          <p:cNvCxnSpPr>
            <a:cxnSpLocks/>
          </p:cNvCxnSpPr>
          <p:nvPr/>
        </p:nvCxnSpPr>
        <p:spPr>
          <a:xfrm flipH="1">
            <a:off x="6461741" y="5059933"/>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00E1447E-AC0F-41BB-B2B0-29C0C14A7BE5}"/>
              </a:ext>
            </a:extLst>
          </p:cNvPr>
          <p:cNvCxnSpPr>
            <a:cxnSpLocks/>
          </p:cNvCxnSpPr>
          <p:nvPr/>
        </p:nvCxnSpPr>
        <p:spPr>
          <a:xfrm flipH="1">
            <a:off x="7776317" y="5044942"/>
            <a:ext cx="359929" cy="595348"/>
          </a:xfrm>
          <a:prstGeom prst="line">
            <a:avLst/>
          </a:prstGeom>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36592E3B-FF01-470D-9827-AF71F9FEEABB}"/>
              </a:ext>
            </a:extLst>
          </p:cNvPr>
          <p:cNvCxnSpPr>
            <a:cxnSpLocks/>
          </p:cNvCxnSpPr>
          <p:nvPr/>
        </p:nvCxnSpPr>
        <p:spPr>
          <a:xfrm>
            <a:off x="3937001"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027C0D29-EEAB-48BA-BBFA-382855294A7A}"/>
              </a:ext>
            </a:extLst>
          </p:cNvPr>
          <p:cNvCxnSpPr>
            <a:cxnSpLocks/>
          </p:cNvCxnSpPr>
          <p:nvPr/>
        </p:nvCxnSpPr>
        <p:spPr>
          <a:xfrm>
            <a:off x="5229374" y="5059933"/>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89" name="Straight Connector 88">
            <a:extLst>
              <a:ext uri="{FF2B5EF4-FFF2-40B4-BE49-F238E27FC236}">
                <a16:creationId xmlns:a16="http://schemas.microsoft.com/office/drawing/2014/main" id="{119FC100-E3D7-4C24-84BF-297A50B59751}"/>
              </a:ext>
            </a:extLst>
          </p:cNvPr>
          <p:cNvCxnSpPr>
            <a:cxnSpLocks/>
          </p:cNvCxnSpPr>
          <p:nvPr/>
        </p:nvCxnSpPr>
        <p:spPr>
          <a:xfrm>
            <a:off x="6833044" y="5044942"/>
            <a:ext cx="314050" cy="595348"/>
          </a:xfrm>
          <a:prstGeom prst="line">
            <a:avLst/>
          </a:prstGeom>
        </p:spPr>
        <p:style>
          <a:lnRef idx="2">
            <a:schemeClr val="dk1"/>
          </a:lnRef>
          <a:fillRef idx="0">
            <a:schemeClr val="dk1"/>
          </a:fillRef>
          <a:effectRef idx="1">
            <a:schemeClr val="dk1"/>
          </a:effectRef>
          <a:fontRef idx="minor">
            <a:schemeClr val="tx1"/>
          </a:fontRef>
        </p:style>
      </p:cxnSp>
      <p:cxnSp>
        <p:nvCxnSpPr>
          <p:cNvPr id="90" name="Straight Connector 89">
            <a:extLst>
              <a:ext uri="{FF2B5EF4-FFF2-40B4-BE49-F238E27FC236}">
                <a16:creationId xmlns:a16="http://schemas.microsoft.com/office/drawing/2014/main" id="{D3EFDAFB-901B-4DE9-88ED-16658075D16E}"/>
              </a:ext>
            </a:extLst>
          </p:cNvPr>
          <p:cNvCxnSpPr>
            <a:cxnSpLocks/>
          </p:cNvCxnSpPr>
          <p:nvPr/>
        </p:nvCxnSpPr>
        <p:spPr>
          <a:xfrm>
            <a:off x="8121789" y="5042431"/>
            <a:ext cx="314050" cy="595348"/>
          </a:xfrm>
          <a:prstGeom prst="line">
            <a:avLst/>
          </a:prstGeom>
        </p:spPr>
        <p:style>
          <a:lnRef idx="2">
            <a:schemeClr val="dk1"/>
          </a:lnRef>
          <a:fillRef idx="0">
            <a:schemeClr val="dk1"/>
          </a:fillRef>
          <a:effectRef idx="1">
            <a:schemeClr val="dk1"/>
          </a:effectRef>
          <a:fontRef idx="minor">
            <a:schemeClr val="tx1"/>
          </a:fontRef>
        </p:style>
      </p:cxnSp>
      <p:sp>
        <p:nvSpPr>
          <p:cNvPr id="86" name="TextBox 85">
            <a:extLst>
              <a:ext uri="{FF2B5EF4-FFF2-40B4-BE49-F238E27FC236}">
                <a16:creationId xmlns:a16="http://schemas.microsoft.com/office/drawing/2014/main" id="{C64A0D28-515C-4263-9B2A-1FEBB0086D8E}"/>
              </a:ext>
            </a:extLst>
          </p:cNvPr>
          <p:cNvSpPr txBox="1"/>
          <p:nvPr/>
        </p:nvSpPr>
        <p:spPr>
          <a:xfrm>
            <a:off x="3342093" y="6169580"/>
            <a:ext cx="539282" cy="369332"/>
          </a:xfrm>
          <a:prstGeom prst="rect">
            <a:avLst/>
          </a:prstGeom>
          <a:noFill/>
        </p:spPr>
        <p:txBody>
          <a:bodyPr wrap="square" rtlCol="0">
            <a:spAutoFit/>
          </a:bodyPr>
          <a:lstStyle/>
          <a:p>
            <a:r>
              <a:rPr lang="en-SG" dirty="0"/>
              <a:t>H1</a:t>
            </a:r>
          </a:p>
        </p:txBody>
      </p:sp>
      <p:sp>
        <p:nvSpPr>
          <p:cNvPr id="92" name="TextBox 91">
            <a:extLst>
              <a:ext uri="{FF2B5EF4-FFF2-40B4-BE49-F238E27FC236}">
                <a16:creationId xmlns:a16="http://schemas.microsoft.com/office/drawing/2014/main" id="{A49DCF12-5537-46BA-BFB0-23E6A4B4E57A}"/>
              </a:ext>
            </a:extLst>
          </p:cNvPr>
          <p:cNvSpPr txBox="1"/>
          <p:nvPr/>
        </p:nvSpPr>
        <p:spPr>
          <a:xfrm>
            <a:off x="3981863" y="6169580"/>
            <a:ext cx="539282" cy="369332"/>
          </a:xfrm>
          <a:prstGeom prst="rect">
            <a:avLst/>
          </a:prstGeom>
          <a:noFill/>
        </p:spPr>
        <p:txBody>
          <a:bodyPr wrap="square" rtlCol="0">
            <a:spAutoFit/>
          </a:bodyPr>
          <a:lstStyle/>
          <a:p>
            <a:r>
              <a:rPr lang="en-SG" dirty="0"/>
              <a:t>H2</a:t>
            </a:r>
          </a:p>
        </p:txBody>
      </p:sp>
      <p:sp>
        <p:nvSpPr>
          <p:cNvPr id="93" name="TextBox 92">
            <a:extLst>
              <a:ext uri="{FF2B5EF4-FFF2-40B4-BE49-F238E27FC236}">
                <a16:creationId xmlns:a16="http://schemas.microsoft.com/office/drawing/2014/main" id="{5EC2F1A3-A8A8-4958-A9CA-8DD5B1710F6C}"/>
              </a:ext>
            </a:extLst>
          </p:cNvPr>
          <p:cNvSpPr txBox="1"/>
          <p:nvPr/>
        </p:nvSpPr>
        <p:spPr>
          <a:xfrm>
            <a:off x="4656256" y="6166234"/>
            <a:ext cx="539282" cy="369332"/>
          </a:xfrm>
          <a:prstGeom prst="rect">
            <a:avLst/>
          </a:prstGeom>
          <a:noFill/>
        </p:spPr>
        <p:txBody>
          <a:bodyPr wrap="square" rtlCol="0">
            <a:spAutoFit/>
          </a:bodyPr>
          <a:lstStyle/>
          <a:p>
            <a:r>
              <a:rPr lang="en-SG" dirty="0"/>
              <a:t>H3</a:t>
            </a:r>
          </a:p>
        </p:txBody>
      </p:sp>
      <p:sp>
        <p:nvSpPr>
          <p:cNvPr id="94" name="TextBox 93">
            <a:extLst>
              <a:ext uri="{FF2B5EF4-FFF2-40B4-BE49-F238E27FC236}">
                <a16:creationId xmlns:a16="http://schemas.microsoft.com/office/drawing/2014/main" id="{7EBE0AAA-4E8B-49BE-8ED2-7B60F2CD21B1}"/>
              </a:ext>
            </a:extLst>
          </p:cNvPr>
          <p:cNvSpPr txBox="1"/>
          <p:nvPr/>
        </p:nvSpPr>
        <p:spPr>
          <a:xfrm>
            <a:off x="6229367" y="6166234"/>
            <a:ext cx="513126" cy="369332"/>
          </a:xfrm>
          <a:prstGeom prst="rect">
            <a:avLst/>
          </a:prstGeom>
          <a:noFill/>
        </p:spPr>
        <p:txBody>
          <a:bodyPr wrap="square" rtlCol="0">
            <a:spAutoFit/>
          </a:bodyPr>
          <a:lstStyle/>
          <a:p>
            <a:r>
              <a:rPr lang="en-SG" dirty="0"/>
              <a:t>H5</a:t>
            </a:r>
          </a:p>
        </p:txBody>
      </p:sp>
      <p:sp>
        <p:nvSpPr>
          <p:cNvPr id="95" name="TextBox 94">
            <a:extLst>
              <a:ext uri="{FF2B5EF4-FFF2-40B4-BE49-F238E27FC236}">
                <a16:creationId xmlns:a16="http://schemas.microsoft.com/office/drawing/2014/main" id="{77798A57-CEBF-46A7-9B4F-46CBEFB6AB9A}"/>
              </a:ext>
            </a:extLst>
          </p:cNvPr>
          <p:cNvSpPr txBox="1"/>
          <p:nvPr/>
        </p:nvSpPr>
        <p:spPr>
          <a:xfrm>
            <a:off x="5284319" y="6171684"/>
            <a:ext cx="539282" cy="369332"/>
          </a:xfrm>
          <a:prstGeom prst="rect">
            <a:avLst/>
          </a:prstGeom>
          <a:noFill/>
        </p:spPr>
        <p:txBody>
          <a:bodyPr wrap="square" rtlCol="0">
            <a:spAutoFit/>
          </a:bodyPr>
          <a:lstStyle/>
          <a:p>
            <a:r>
              <a:rPr lang="en-SG" dirty="0"/>
              <a:t>H4</a:t>
            </a:r>
          </a:p>
        </p:txBody>
      </p:sp>
      <p:sp>
        <p:nvSpPr>
          <p:cNvPr id="96" name="TextBox 95">
            <a:extLst>
              <a:ext uri="{FF2B5EF4-FFF2-40B4-BE49-F238E27FC236}">
                <a16:creationId xmlns:a16="http://schemas.microsoft.com/office/drawing/2014/main" id="{C1BDEA92-FD0A-4CED-B2AA-8F16D4545912}"/>
              </a:ext>
            </a:extLst>
          </p:cNvPr>
          <p:cNvSpPr txBox="1"/>
          <p:nvPr/>
        </p:nvSpPr>
        <p:spPr>
          <a:xfrm>
            <a:off x="6885542" y="6166234"/>
            <a:ext cx="539282" cy="369332"/>
          </a:xfrm>
          <a:prstGeom prst="rect">
            <a:avLst/>
          </a:prstGeom>
          <a:noFill/>
        </p:spPr>
        <p:txBody>
          <a:bodyPr wrap="square" rtlCol="0">
            <a:spAutoFit/>
          </a:bodyPr>
          <a:lstStyle/>
          <a:p>
            <a:r>
              <a:rPr lang="en-SG" dirty="0"/>
              <a:t>H6</a:t>
            </a:r>
          </a:p>
        </p:txBody>
      </p:sp>
      <p:sp>
        <p:nvSpPr>
          <p:cNvPr id="97" name="TextBox 96">
            <a:extLst>
              <a:ext uri="{FF2B5EF4-FFF2-40B4-BE49-F238E27FC236}">
                <a16:creationId xmlns:a16="http://schemas.microsoft.com/office/drawing/2014/main" id="{E119C08F-EED5-4BB2-82E2-F7DEE14A0885}"/>
              </a:ext>
            </a:extLst>
          </p:cNvPr>
          <p:cNvSpPr txBox="1"/>
          <p:nvPr/>
        </p:nvSpPr>
        <p:spPr>
          <a:xfrm>
            <a:off x="7574847" y="6166234"/>
            <a:ext cx="539282" cy="369332"/>
          </a:xfrm>
          <a:prstGeom prst="rect">
            <a:avLst/>
          </a:prstGeom>
          <a:noFill/>
        </p:spPr>
        <p:txBody>
          <a:bodyPr wrap="square" rtlCol="0">
            <a:spAutoFit/>
          </a:bodyPr>
          <a:lstStyle/>
          <a:p>
            <a:r>
              <a:rPr lang="en-SG" dirty="0"/>
              <a:t>H7</a:t>
            </a:r>
          </a:p>
        </p:txBody>
      </p:sp>
      <p:sp>
        <p:nvSpPr>
          <p:cNvPr id="98" name="TextBox 97">
            <a:extLst>
              <a:ext uri="{FF2B5EF4-FFF2-40B4-BE49-F238E27FC236}">
                <a16:creationId xmlns:a16="http://schemas.microsoft.com/office/drawing/2014/main" id="{6B9C7DF3-61D5-4561-B2F2-024D482A0E8D}"/>
              </a:ext>
            </a:extLst>
          </p:cNvPr>
          <p:cNvSpPr txBox="1"/>
          <p:nvPr/>
        </p:nvSpPr>
        <p:spPr>
          <a:xfrm>
            <a:off x="8209233" y="6166234"/>
            <a:ext cx="539282" cy="369332"/>
          </a:xfrm>
          <a:prstGeom prst="rect">
            <a:avLst/>
          </a:prstGeom>
          <a:noFill/>
        </p:spPr>
        <p:txBody>
          <a:bodyPr wrap="square" rtlCol="0">
            <a:spAutoFit/>
          </a:bodyPr>
          <a:lstStyle/>
          <a:p>
            <a:r>
              <a:rPr lang="en-SG" dirty="0"/>
              <a:t>H8</a:t>
            </a:r>
          </a:p>
        </p:txBody>
      </p:sp>
      <p:sp>
        <p:nvSpPr>
          <p:cNvPr id="99" name="TextBox 98">
            <a:extLst>
              <a:ext uri="{FF2B5EF4-FFF2-40B4-BE49-F238E27FC236}">
                <a16:creationId xmlns:a16="http://schemas.microsoft.com/office/drawing/2014/main" id="{FFF9F01F-02F4-4431-95BC-E9DD1B6AD047}"/>
              </a:ext>
            </a:extLst>
          </p:cNvPr>
          <p:cNvSpPr txBox="1"/>
          <p:nvPr/>
        </p:nvSpPr>
        <p:spPr>
          <a:xfrm>
            <a:off x="3089578" y="4744189"/>
            <a:ext cx="539282" cy="369332"/>
          </a:xfrm>
          <a:prstGeom prst="rect">
            <a:avLst/>
          </a:prstGeom>
          <a:noFill/>
        </p:spPr>
        <p:txBody>
          <a:bodyPr wrap="square" rtlCol="0">
            <a:spAutoFit/>
          </a:bodyPr>
          <a:lstStyle/>
          <a:p>
            <a:r>
              <a:rPr lang="en-SG" dirty="0"/>
              <a:t>S1</a:t>
            </a:r>
          </a:p>
        </p:txBody>
      </p:sp>
      <p:sp>
        <p:nvSpPr>
          <p:cNvPr id="100" name="TextBox 99">
            <a:extLst>
              <a:ext uri="{FF2B5EF4-FFF2-40B4-BE49-F238E27FC236}">
                <a16:creationId xmlns:a16="http://schemas.microsoft.com/office/drawing/2014/main" id="{24A88F79-0AAF-446C-9652-EF949463A7A2}"/>
              </a:ext>
            </a:extLst>
          </p:cNvPr>
          <p:cNvSpPr txBox="1"/>
          <p:nvPr/>
        </p:nvSpPr>
        <p:spPr>
          <a:xfrm>
            <a:off x="4451571" y="4725669"/>
            <a:ext cx="539282" cy="369332"/>
          </a:xfrm>
          <a:prstGeom prst="rect">
            <a:avLst/>
          </a:prstGeom>
          <a:noFill/>
        </p:spPr>
        <p:txBody>
          <a:bodyPr wrap="square" rtlCol="0">
            <a:spAutoFit/>
          </a:bodyPr>
          <a:lstStyle/>
          <a:p>
            <a:r>
              <a:rPr lang="en-SG" dirty="0"/>
              <a:t>S2</a:t>
            </a:r>
          </a:p>
        </p:txBody>
      </p:sp>
      <p:sp>
        <p:nvSpPr>
          <p:cNvPr id="101" name="TextBox 100">
            <a:extLst>
              <a:ext uri="{FF2B5EF4-FFF2-40B4-BE49-F238E27FC236}">
                <a16:creationId xmlns:a16="http://schemas.microsoft.com/office/drawing/2014/main" id="{ED1C469E-9BD2-4535-B5EB-64D538DF684F}"/>
              </a:ext>
            </a:extLst>
          </p:cNvPr>
          <p:cNvSpPr txBox="1"/>
          <p:nvPr/>
        </p:nvSpPr>
        <p:spPr>
          <a:xfrm>
            <a:off x="3097815" y="3278187"/>
            <a:ext cx="539282" cy="369332"/>
          </a:xfrm>
          <a:prstGeom prst="rect">
            <a:avLst/>
          </a:prstGeom>
          <a:noFill/>
        </p:spPr>
        <p:txBody>
          <a:bodyPr wrap="square" rtlCol="0">
            <a:spAutoFit/>
          </a:bodyPr>
          <a:lstStyle/>
          <a:p>
            <a:r>
              <a:rPr lang="en-SG" dirty="0"/>
              <a:t>S3</a:t>
            </a:r>
          </a:p>
        </p:txBody>
      </p:sp>
      <p:sp>
        <p:nvSpPr>
          <p:cNvPr id="102" name="TextBox 101">
            <a:extLst>
              <a:ext uri="{FF2B5EF4-FFF2-40B4-BE49-F238E27FC236}">
                <a16:creationId xmlns:a16="http://schemas.microsoft.com/office/drawing/2014/main" id="{A4AFDFC5-8E73-4113-9984-B8B69BACBE1A}"/>
              </a:ext>
            </a:extLst>
          </p:cNvPr>
          <p:cNvSpPr txBox="1"/>
          <p:nvPr/>
        </p:nvSpPr>
        <p:spPr>
          <a:xfrm>
            <a:off x="4437827" y="3291358"/>
            <a:ext cx="539282" cy="369332"/>
          </a:xfrm>
          <a:prstGeom prst="rect">
            <a:avLst/>
          </a:prstGeom>
          <a:noFill/>
        </p:spPr>
        <p:txBody>
          <a:bodyPr wrap="square" rtlCol="0">
            <a:spAutoFit/>
          </a:bodyPr>
          <a:lstStyle/>
          <a:p>
            <a:r>
              <a:rPr lang="en-SG" dirty="0"/>
              <a:t>S4</a:t>
            </a:r>
          </a:p>
        </p:txBody>
      </p:sp>
      <p:sp>
        <p:nvSpPr>
          <p:cNvPr id="103" name="TextBox 102">
            <a:extLst>
              <a:ext uri="{FF2B5EF4-FFF2-40B4-BE49-F238E27FC236}">
                <a16:creationId xmlns:a16="http://schemas.microsoft.com/office/drawing/2014/main" id="{C0F4C1B1-A41E-4B39-B689-9AA4235C781D}"/>
              </a:ext>
            </a:extLst>
          </p:cNvPr>
          <p:cNvSpPr txBox="1"/>
          <p:nvPr/>
        </p:nvSpPr>
        <p:spPr>
          <a:xfrm>
            <a:off x="4451571" y="1875866"/>
            <a:ext cx="539282" cy="369332"/>
          </a:xfrm>
          <a:prstGeom prst="rect">
            <a:avLst/>
          </a:prstGeom>
          <a:noFill/>
        </p:spPr>
        <p:txBody>
          <a:bodyPr wrap="square" rtlCol="0">
            <a:spAutoFit/>
          </a:bodyPr>
          <a:lstStyle/>
          <a:p>
            <a:r>
              <a:rPr lang="en-SG" dirty="0"/>
              <a:t>S5</a:t>
            </a:r>
          </a:p>
        </p:txBody>
      </p:sp>
      <p:sp>
        <p:nvSpPr>
          <p:cNvPr id="104" name="TextBox 103">
            <a:extLst>
              <a:ext uri="{FF2B5EF4-FFF2-40B4-BE49-F238E27FC236}">
                <a16:creationId xmlns:a16="http://schemas.microsoft.com/office/drawing/2014/main" id="{5C2222E7-3DE6-4F14-A9B5-1F10BE441900}"/>
              </a:ext>
            </a:extLst>
          </p:cNvPr>
          <p:cNvSpPr txBox="1"/>
          <p:nvPr/>
        </p:nvSpPr>
        <p:spPr>
          <a:xfrm>
            <a:off x="5886954" y="1860053"/>
            <a:ext cx="539282" cy="369332"/>
          </a:xfrm>
          <a:prstGeom prst="rect">
            <a:avLst/>
          </a:prstGeom>
          <a:noFill/>
        </p:spPr>
        <p:txBody>
          <a:bodyPr wrap="square" rtlCol="0">
            <a:spAutoFit/>
          </a:bodyPr>
          <a:lstStyle/>
          <a:p>
            <a:r>
              <a:rPr lang="en-SG" dirty="0"/>
              <a:t>S10</a:t>
            </a:r>
          </a:p>
        </p:txBody>
      </p:sp>
      <p:sp>
        <p:nvSpPr>
          <p:cNvPr id="105" name="TextBox 104">
            <a:extLst>
              <a:ext uri="{FF2B5EF4-FFF2-40B4-BE49-F238E27FC236}">
                <a16:creationId xmlns:a16="http://schemas.microsoft.com/office/drawing/2014/main" id="{D71B3784-0712-4934-9A5D-3C80C7778351}"/>
              </a:ext>
            </a:extLst>
          </p:cNvPr>
          <p:cNvSpPr txBox="1"/>
          <p:nvPr/>
        </p:nvSpPr>
        <p:spPr>
          <a:xfrm>
            <a:off x="5985189" y="3272925"/>
            <a:ext cx="539282" cy="369332"/>
          </a:xfrm>
          <a:prstGeom prst="rect">
            <a:avLst/>
          </a:prstGeom>
          <a:noFill/>
        </p:spPr>
        <p:txBody>
          <a:bodyPr wrap="square" rtlCol="0">
            <a:spAutoFit/>
          </a:bodyPr>
          <a:lstStyle/>
          <a:p>
            <a:r>
              <a:rPr lang="en-SG" dirty="0"/>
              <a:t>S8</a:t>
            </a:r>
          </a:p>
        </p:txBody>
      </p:sp>
      <p:sp>
        <p:nvSpPr>
          <p:cNvPr id="106" name="TextBox 105">
            <a:extLst>
              <a:ext uri="{FF2B5EF4-FFF2-40B4-BE49-F238E27FC236}">
                <a16:creationId xmlns:a16="http://schemas.microsoft.com/office/drawing/2014/main" id="{98CD48FF-C772-4CDD-9289-BA3BA98974BB}"/>
              </a:ext>
            </a:extLst>
          </p:cNvPr>
          <p:cNvSpPr txBox="1"/>
          <p:nvPr/>
        </p:nvSpPr>
        <p:spPr>
          <a:xfrm>
            <a:off x="5985189" y="4739634"/>
            <a:ext cx="539282" cy="369332"/>
          </a:xfrm>
          <a:prstGeom prst="rect">
            <a:avLst/>
          </a:prstGeom>
          <a:noFill/>
        </p:spPr>
        <p:txBody>
          <a:bodyPr wrap="square" rtlCol="0">
            <a:spAutoFit/>
          </a:bodyPr>
          <a:lstStyle/>
          <a:p>
            <a:r>
              <a:rPr lang="en-SG" dirty="0"/>
              <a:t>S6</a:t>
            </a:r>
          </a:p>
        </p:txBody>
      </p:sp>
      <p:sp>
        <p:nvSpPr>
          <p:cNvPr id="107" name="TextBox 106">
            <a:extLst>
              <a:ext uri="{FF2B5EF4-FFF2-40B4-BE49-F238E27FC236}">
                <a16:creationId xmlns:a16="http://schemas.microsoft.com/office/drawing/2014/main" id="{2595E5E3-4E87-447A-970F-778A04C4DDEB}"/>
              </a:ext>
            </a:extLst>
          </p:cNvPr>
          <p:cNvSpPr txBox="1"/>
          <p:nvPr/>
        </p:nvSpPr>
        <p:spPr>
          <a:xfrm>
            <a:off x="7310640" y="3245215"/>
            <a:ext cx="539282" cy="369332"/>
          </a:xfrm>
          <a:prstGeom prst="rect">
            <a:avLst/>
          </a:prstGeom>
          <a:noFill/>
        </p:spPr>
        <p:txBody>
          <a:bodyPr wrap="square" rtlCol="0">
            <a:spAutoFit/>
          </a:bodyPr>
          <a:lstStyle/>
          <a:p>
            <a:r>
              <a:rPr lang="en-SG" dirty="0"/>
              <a:t>S9</a:t>
            </a:r>
          </a:p>
        </p:txBody>
      </p:sp>
      <p:sp>
        <p:nvSpPr>
          <p:cNvPr id="108" name="TextBox 107">
            <a:extLst>
              <a:ext uri="{FF2B5EF4-FFF2-40B4-BE49-F238E27FC236}">
                <a16:creationId xmlns:a16="http://schemas.microsoft.com/office/drawing/2014/main" id="{32E9246D-F3EA-43CA-BB4D-30DCAA65C178}"/>
              </a:ext>
            </a:extLst>
          </p:cNvPr>
          <p:cNvSpPr txBox="1"/>
          <p:nvPr/>
        </p:nvSpPr>
        <p:spPr>
          <a:xfrm>
            <a:off x="7300553" y="4692697"/>
            <a:ext cx="539282" cy="369332"/>
          </a:xfrm>
          <a:prstGeom prst="rect">
            <a:avLst/>
          </a:prstGeom>
          <a:noFill/>
        </p:spPr>
        <p:txBody>
          <a:bodyPr wrap="square" rtlCol="0">
            <a:spAutoFit/>
          </a:bodyPr>
          <a:lstStyle/>
          <a:p>
            <a:r>
              <a:rPr lang="en-SG" dirty="0"/>
              <a:t>S7</a:t>
            </a:r>
          </a:p>
        </p:txBody>
      </p:sp>
      <p:sp>
        <p:nvSpPr>
          <p:cNvPr id="87" name="Rectangle: Single Corner Snipped 86">
            <a:extLst>
              <a:ext uri="{FF2B5EF4-FFF2-40B4-BE49-F238E27FC236}">
                <a16:creationId xmlns:a16="http://schemas.microsoft.com/office/drawing/2014/main" id="{314A0329-117D-42E0-8EBB-803E41F7B163}"/>
              </a:ext>
            </a:extLst>
          </p:cNvPr>
          <p:cNvSpPr/>
          <p:nvPr/>
        </p:nvSpPr>
        <p:spPr>
          <a:xfrm>
            <a:off x="3441003" y="5615364"/>
            <a:ext cx="275674" cy="148073"/>
          </a:xfrm>
          <a:prstGeom prst="snip1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sp>
        <p:nvSpPr>
          <p:cNvPr id="115" name="Rectangle: Single Corner Snipped 114">
            <a:extLst>
              <a:ext uri="{FF2B5EF4-FFF2-40B4-BE49-F238E27FC236}">
                <a16:creationId xmlns:a16="http://schemas.microsoft.com/office/drawing/2014/main" id="{38C8B6B6-0E33-4BC0-87B5-5EC8EB733D91}"/>
              </a:ext>
            </a:extLst>
          </p:cNvPr>
          <p:cNvSpPr/>
          <p:nvPr/>
        </p:nvSpPr>
        <p:spPr>
          <a:xfrm>
            <a:off x="4100054" y="5618587"/>
            <a:ext cx="275674" cy="148073"/>
          </a:xfrm>
          <a:prstGeom prst="snip1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pic>
        <p:nvPicPr>
          <p:cNvPr id="9" name="Graphic 8" descr="High voltage">
            <a:extLst>
              <a:ext uri="{FF2B5EF4-FFF2-40B4-BE49-F238E27FC236}">
                <a16:creationId xmlns:a16="http://schemas.microsoft.com/office/drawing/2014/main" id="{09F7103B-30D9-462C-9E5A-B2585ABE903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337216" y="4239178"/>
            <a:ext cx="539025" cy="539025"/>
          </a:xfrm>
          <a:prstGeom prst="rect">
            <a:avLst/>
          </a:prstGeom>
        </p:spPr>
      </p:pic>
      <p:sp>
        <p:nvSpPr>
          <p:cNvPr id="139" name="Rectangle: Single Corner Snipped 138">
            <a:extLst>
              <a:ext uri="{FF2B5EF4-FFF2-40B4-BE49-F238E27FC236}">
                <a16:creationId xmlns:a16="http://schemas.microsoft.com/office/drawing/2014/main" id="{85A9D728-52D4-4A7D-BA4B-360A735C0795}"/>
              </a:ext>
            </a:extLst>
          </p:cNvPr>
          <p:cNvSpPr/>
          <p:nvPr/>
        </p:nvSpPr>
        <p:spPr>
          <a:xfrm>
            <a:off x="4755975" y="5647778"/>
            <a:ext cx="275674" cy="148073"/>
          </a:xfrm>
          <a:prstGeom prst="snip1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SG"/>
          </a:p>
        </p:txBody>
      </p:sp>
      <p:sp>
        <p:nvSpPr>
          <p:cNvPr id="142" name="Rectangle: Single Corner Snipped 141">
            <a:extLst>
              <a:ext uri="{FF2B5EF4-FFF2-40B4-BE49-F238E27FC236}">
                <a16:creationId xmlns:a16="http://schemas.microsoft.com/office/drawing/2014/main" id="{58B6CF59-04DF-4497-8F5A-569D43E5883C}"/>
              </a:ext>
            </a:extLst>
          </p:cNvPr>
          <p:cNvSpPr/>
          <p:nvPr/>
        </p:nvSpPr>
        <p:spPr>
          <a:xfrm>
            <a:off x="5361708" y="5648037"/>
            <a:ext cx="275674" cy="148073"/>
          </a:xfrm>
          <a:prstGeom prst="snip1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a:p>
        </p:txBody>
      </p:sp>
      <p:sp>
        <p:nvSpPr>
          <p:cNvPr id="143" name="Rectangle: Single Corner Snipped 142">
            <a:extLst>
              <a:ext uri="{FF2B5EF4-FFF2-40B4-BE49-F238E27FC236}">
                <a16:creationId xmlns:a16="http://schemas.microsoft.com/office/drawing/2014/main" id="{E83AD358-45C1-48EA-BCF8-2E5C8864342A}"/>
              </a:ext>
            </a:extLst>
          </p:cNvPr>
          <p:cNvSpPr/>
          <p:nvPr/>
        </p:nvSpPr>
        <p:spPr>
          <a:xfrm>
            <a:off x="6329141" y="5649876"/>
            <a:ext cx="275674" cy="148073"/>
          </a:xfrm>
          <a:prstGeom prst="snip1Rect">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dirty="0"/>
          </a:p>
        </p:txBody>
      </p:sp>
      <p:sp>
        <p:nvSpPr>
          <p:cNvPr id="144" name="Rectangle: Single Corner Snipped 143">
            <a:extLst>
              <a:ext uri="{FF2B5EF4-FFF2-40B4-BE49-F238E27FC236}">
                <a16:creationId xmlns:a16="http://schemas.microsoft.com/office/drawing/2014/main" id="{5C2AEEEF-7C5E-4D45-830A-C05E0711A72F}"/>
              </a:ext>
            </a:extLst>
          </p:cNvPr>
          <p:cNvSpPr/>
          <p:nvPr/>
        </p:nvSpPr>
        <p:spPr>
          <a:xfrm>
            <a:off x="6948151" y="5661795"/>
            <a:ext cx="275674" cy="148073"/>
          </a:xfrm>
          <a:prstGeom prst="snip1Rect">
            <a:avLst/>
          </a:prstGeom>
          <a:solidFill>
            <a:srgbClr val="7030A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SG" dirty="0"/>
          </a:p>
        </p:txBody>
      </p:sp>
      <p:sp>
        <p:nvSpPr>
          <p:cNvPr id="161" name="TextBox 160">
            <a:extLst>
              <a:ext uri="{FF2B5EF4-FFF2-40B4-BE49-F238E27FC236}">
                <a16:creationId xmlns:a16="http://schemas.microsoft.com/office/drawing/2014/main" id="{CD18EA0D-3B01-4B1F-9BE8-7183BEFFDBD0}"/>
              </a:ext>
            </a:extLst>
          </p:cNvPr>
          <p:cNvSpPr txBox="1"/>
          <p:nvPr/>
        </p:nvSpPr>
        <p:spPr>
          <a:xfrm>
            <a:off x="8168085" y="4186238"/>
            <a:ext cx="2761853" cy="646331"/>
          </a:xfrm>
          <a:prstGeom prst="rect">
            <a:avLst/>
          </a:prstGeom>
          <a:noFill/>
        </p:spPr>
        <p:txBody>
          <a:bodyPr wrap="square" rtlCol="0">
            <a:spAutoFit/>
          </a:bodyPr>
          <a:lstStyle/>
          <a:p>
            <a:pPr algn="ctr"/>
            <a:r>
              <a:rPr lang="en-SG" b="1" dirty="0"/>
              <a:t>High Queueing </a:t>
            </a:r>
          </a:p>
          <a:p>
            <a:pPr algn="ctr"/>
            <a:r>
              <a:rPr lang="en-SG" b="1" dirty="0"/>
              <a:t>due to Burst</a:t>
            </a:r>
          </a:p>
        </p:txBody>
      </p:sp>
      <p:sp>
        <p:nvSpPr>
          <p:cNvPr id="3" name="Rounded Rectangle 2">
            <a:extLst>
              <a:ext uri="{FF2B5EF4-FFF2-40B4-BE49-F238E27FC236}">
                <a16:creationId xmlns:a16="http://schemas.microsoft.com/office/drawing/2014/main" id="{98A6E0F8-785F-E143-9B58-A3F323A3BF79}"/>
              </a:ext>
            </a:extLst>
          </p:cNvPr>
          <p:cNvSpPr/>
          <p:nvPr/>
        </p:nvSpPr>
        <p:spPr>
          <a:xfrm>
            <a:off x="3441003" y="1759143"/>
            <a:ext cx="5151605" cy="23166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Reasons Could be:</a:t>
            </a:r>
          </a:p>
          <a:p>
            <a:pPr marL="342900" indent="-342900" algn="ctr">
              <a:buAutoNum type="arabicParenR"/>
            </a:pPr>
            <a:r>
              <a:rPr lang="en-US" sz="2000" dirty="0"/>
              <a:t>Synchronized Application Traffic</a:t>
            </a:r>
          </a:p>
          <a:p>
            <a:pPr marL="342900" indent="-342900" algn="ctr">
              <a:buAutoNum type="arabicParenR"/>
            </a:pPr>
            <a:r>
              <a:rPr lang="en-US" sz="2000" dirty="0"/>
              <a:t>Network Queueing</a:t>
            </a:r>
          </a:p>
          <a:p>
            <a:pPr marL="342900" indent="-342900" algn="ctr">
              <a:buAutoNum type="arabicParenR"/>
            </a:pPr>
            <a:r>
              <a:rPr lang="en-US" sz="2000" dirty="0"/>
              <a:t>Heavy Hitter</a:t>
            </a:r>
          </a:p>
          <a:p>
            <a:pPr marL="342900" indent="-342900" algn="ctr">
              <a:buAutoNum type="arabicParenR"/>
            </a:pPr>
            <a:r>
              <a:rPr lang="en-US" sz="2000" dirty="0"/>
              <a:t>Network Misconfiguration</a:t>
            </a:r>
          </a:p>
        </p:txBody>
      </p:sp>
    </p:spTree>
    <p:custDataLst>
      <p:tags r:id="rId1"/>
    </p:custDataLst>
    <p:extLst>
      <p:ext uri="{BB962C8B-B14F-4D97-AF65-F5344CB8AC3E}">
        <p14:creationId xmlns:p14="http://schemas.microsoft.com/office/powerpoint/2010/main" val="3814603827"/>
      </p:ext>
    </p:extLst>
  </p:cSld>
  <p:clrMapOvr>
    <a:masterClrMapping/>
  </p:clrMapOvr>
  <mc:AlternateContent xmlns:mc="http://schemas.openxmlformats.org/markup-compatibility/2006" xmlns:p14="http://schemas.microsoft.com/office/powerpoint/2010/main">
    <mc:Choice Requires="p14">
      <p:transition spd="slow" p14:dur="2000" advTm="37259"/>
    </mc:Choice>
    <mc:Fallback xmlns="">
      <p:transition spd="slow" advTm="3725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4.16667E-7 -0.00093 L 0.03125 -0.10648 L 0.14128 -0.31759 L 0.26484 -0.52083 C 0.26497 -0.45949 0.26523 -0.39815 0.26536 -0.33681 L 0.37109 -0.12292 L 0.40195 -0.00394 " pathEditMode="relative" ptsTypes="AAAAAAA">
                                      <p:cBhvr>
                                        <p:cTn id="6" dur="1000" fill="hold"/>
                                        <p:tgtEl>
                                          <p:spTgt spid="87"/>
                                        </p:tgtEl>
                                        <p:attrNameLst>
                                          <p:attrName>ppt_x</p:attrName>
                                          <p:attrName>ppt_y</p:attrName>
                                        </p:attrNameLst>
                                      </p:cBhvr>
                                    </p:animMotion>
                                  </p:childTnLst>
                                </p:cTn>
                              </p:par>
                              <p:par>
                                <p:cTn id="7" presetID="0" presetClass="path" presetSubtype="0" accel="50000" decel="50000" fill="hold" grpId="0" nodeType="withEffect">
                                  <p:stCondLst>
                                    <p:cond delay="0"/>
                                  </p:stCondLst>
                                  <p:childTnLst>
                                    <p:animMotion origin="layout" path="M -0.00052 -0.00393 L -0.02474 -0.09143 L -0.02631 -0.30625 L 0.08528 -0.51713 L 0.31354 -0.35324 L 0.31458 -0.14421 L 0.34648 -0.00694 " pathEditMode="relative" rAng="0" ptsTypes="AAAAAAA">
                                      <p:cBhvr>
                                        <p:cTn id="8" dur="1000" fill="hold"/>
                                        <p:tgtEl>
                                          <p:spTgt spid="115"/>
                                        </p:tgtEl>
                                        <p:attrNameLst>
                                          <p:attrName>ppt_x</p:attrName>
                                          <p:attrName>ppt_y</p:attrName>
                                        </p:attrNameLst>
                                      </p:cBhvr>
                                      <p:rCtr x="16055" y="-25671"/>
                                    </p:animMotion>
                                  </p:childTnLst>
                                </p:cTn>
                              </p:par>
                              <p:par>
                                <p:cTn id="9" presetID="0" presetClass="path" presetSubtype="0" accel="50000" decel="50000" fill="hold" grpId="0" nodeType="withEffect">
                                  <p:stCondLst>
                                    <p:cond delay="0"/>
                                  </p:stCondLst>
                                  <p:childTnLst>
                                    <p:animMotion origin="layout" path="M -0.00052 0.00023 L 0.02969 -0.10162 L 0.03021 -0.31157 L 0.1586 -0.52153 L 0.26107 -0.35579 L 0.26328 -0.14282 L 0.29141 -0.00949 " pathEditMode="relative" ptsTypes="AAAAAAA">
                                      <p:cBhvr>
                                        <p:cTn id="10" dur="1000" fill="hold"/>
                                        <p:tgtEl>
                                          <p:spTgt spid="139"/>
                                        </p:tgtEl>
                                        <p:attrNameLst>
                                          <p:attrName>ppt_x</p:attrName>
                                          <p:attrName>ppt_y</p:attrName>
                                        </p:attrNameLst>
                                      </p:cBhvr>
                                    </p:animMotion>
                                  </p:childTnLst>
                                </p:cTn>
                              </p:par>
                              <p:par>
                                <p:cTn id="11" presetID="0" presetClass="path" presetSubtype="0" accel="50000" decel="50000" fill="hold" grpId="0" nodeType="withEffect">
                                  <p:stCondLst>
                                    <p:cond delay="0"/>
                                  </p:stCondLst>
                                  <p:childTnLst>
                                    <p:animMotion origin="layout" path="M 0.00104 0.00116 L -0.02161 -0.09977 L -0.12838 -0.31343 L 0.10729 -0.52153 L 0.10573 -0.35579 L 0.21302 -0.13796 L 0.24336 -0.01042 " pathEditMode="relative" ptsTypes="AAAAAAA">
                                      <p:cBhvr>
                                        <p:cTn id="12" dur="1000" fill="hold"/>
                                        <p:tgtEl>
                                          <p:spTgt spid="142"/>
                                        </p:tgtEl>
                                        <p:attrNameLst>
                                          <p:attrName>ppt_x</p:attrName>
                                          <p:attrName>ppt_y</p:attrName>
                                        </p:attrNameLst>
                                      </p:cBhvr>
                                    </p:animMotion>
                                  </p:childTnLst>
                                </p:cTn>
                              </p:par>
                              <p:par>
                                <p:cTn id="13" presetID="0" presetClass="path" presetSubtype="0" accel="50000" decel="50000" fill="hold" grpId="0" nodeType="withEffect">
                                  <p:stCondLst>
                                    <p:cond delay="200"/>
                                  </p:stCondLst>
                                  <p:childTnLst>
                                    <p:animMotion origin="layout" path="M -0.00065 -0.00278 L 0.0306 -0.1037 L 0.02891 -0.31366 L 0.13581 -0.14305 L 0.16289 -0.00764 " pathEditMode="relative" ptsTypes="AAAAA">
                                      <p:cBhvr>
                                        <p:cTn id="14" dur="600" fill="hold"/>
                                        <p:tgtEl>
                                          <p:spTgt spid="143"/>
                                        </p:tgtEl>
                                        <p:attrNameLst>
                                          <p:attrName>ppt_x</p:attrName>
                                          <p:attrName>ppt_y</p:attrName>
                                        </p:attrNameLst>
                                      </p:cBhvr>
                                    </p:animMotion>
                                  </p:childTnLst>
                                </p:cTn>
                              </p:par>
                              <p:par>
                                <p:cTn id="15" presetID="0" presetClass="path" presetSubtype="0" accel="50000" decel="50000" fill="hold" grpId="0" nodeType="withEffect">
                                  <p:stCondLst>
                                    <p:cond delay="200"/>
                                  </p:stCondLst>
                                  <p:childTnLst>
                                    <p:animMotion origin="layout" path="M -0.00013 -2.59259E-6 L -0.02057 -0.10278 L 0.0819 -0.31551 C 0.08203 -0.25648 0.08229 -0.19745 0.08242 -0.13819 L 0.11432 -0.00787 " pathEditMode="relative" ptsTypes="AAAAA">
                                      <p:cBhvr>
                                        <p:cTn id="16" dur="600" fill="hold"/>
                                        <p:tgtEl>
                                          <p:spTgt spid="144"/>
                                        </p:tgtEl>
                                        <p:attrNameLst>
                                          <p:attrName>ppt_x</p:attrName>
                                          <p:attrName>ppt_y</p:attrName>
                                        </p:attrNameLst>
                                      </p:cBhvr>
                                    </p:animMotion>
                                  </p:childTnLst>
                                </p:cTn>
                              </p:par>
                            </p:childTnLst>
                          </p:cTn>
                        </p:par>
                        <p:par>
                          <p:cTn id="17" fill="hold">
                            <p:stCondLst>
                              <p:cond delay="1000"/>
                            </p:stCondLst>
                            <p:childTnLst>
                              <p:par>
                                <p:cTn id="18" presetID="1" presetClass="entr" presetSubtype="0" fill="hold" nodeType="afterEffect">
                                  <p:stCondLst>
                                    <p:cond delay="0"/>
                                  </p:stCondLst>
                                  <p:childTnLst>
                                    <p:set>
                                      <p:cBhvr>
                                        <p:cTn id="19" dur="1" fill="hold">
                                          <p:stCondLst>
                                            <p:cond delay="0"/>
                                          </p:stCondLst>
                                        </p:cTn>
                                        <p:tgtEl>
                                          <p:spTgt spid="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61"/>
                                        </p:tgtEl>
                                        <p:attrNameLst>
                                          <p:attrName>style.visibility</p:attrName>
                                        </p:attrNameLst>
                                      </p:cBhvr>
                                      <p:to>
                                        <p:strVal val="visible"/>
                                      </p:to>
                                    </p:set>
                                  </p:childTnLst>
                                </p:cTn>
                              </p:par>
                              <p:par>
                                <p:cTn id="22" presetID="1" presetClass="exit" presetSubtype="0" fill="hold" grpId="1" nodeType="withEffect">
                                  <p:stCondLst>
                                    <p:cond delay="0"/>
                                  </p:stCondLst>
                                  <p:childTnLst>
                                    <p:set>
                                      <p:cBhvr>
                                        <p:cTn id="23" dur="1" fill="hold">
                                          <p:stCondLst>
                                            <p:cond delay="0"/>
                                          </p:stCondLst>
                                        </p:cTn>
                                        <p:tgtEl>
                                          <p:spTgt spid="161"/>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115" grpId="0" animBg="1"/>
      <p:bldP spid="139" grpId="0" animBg="1"/>
      <p:bldP spid="142" grpId="0" animBg="1"/>
      <p:bldP spid="143" grpId="0" animBg="1"/>
      <p:bldP spid="144" grpId="0" animBg="1"/>
      <p:bldP spid="161" grpId="0"/>
      <p:bldP spid="161" grpId="1"/>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6E3E0929-93A6-4321-B507-D4B2EC8687FA}"/>
              </a:ext>
            </a:extLst>
          </p:cNvPr>
          <p:cNvSpPr/>
          <p:nvPr/>
        </p:nvSpPr>
        <p:spPr>
          <a:xfrm>
            <a:off x="115341" y="2481646"/>
            <a:ext cx="7756450" cy="2987566"/>
          </a:xfrm>
          <a:prstGeom prst="roundRect">
            <a:avLst/>
          </a:prstGeom>
          <a:solidFill>
            <a:srgbClr val="4472C4">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70954509-E108-443D-85C1-AF8EBB22EB9B}"/>
              </a:ext>
            </a:extLst>
          </p:cNvPr>
          <p:cNvSpPr>
            <a:spLocks noGrp="1"/>
          </p:cNvSpPr>
          <p:nvPr>
            <p:ph type="title"/>
          </p:nvPr>
        </p:nvSpPr>
        <p:spPr/>
        <p:txBody>
          <a:bodyPr/>
          <a:lstStyle/>
          <a:p>
            <a:r>
              <a:rPr lang="en-SG" dirty="0"/>
              <a:t>What do we need from the network?</a:t>
            </a:r>
          </a:p>
        </p:txBody>
      </p:sp>
      <p:pic>
        <p:nvPicPr>
          <p:cNvPr id="1026" name="Picture 2" descr="Image result for visibility images">
            <a:extLst>
              <a:ext uri="{FF2B5EF4-FFF2-40B4-BE49-F238E27FC236}">
                <a16:creationId xmlns:a16="http://schemas.microsoft.com/office/drawing/2014/main" id="{6ABE1293-AAF5-44C2-97CD-481D922F0D9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72846" y="3554778"/>
            <a:ext cx="1515979" cy="151597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orrelation icon">
            <a:extLst>
              <a:ext uri="{FF2B5EF4-FFF2-40B4-BE49-F238E27FC236}">
                <a16:creationId xmlns:a16="http://schemas.microsoft.com/office/drawing/2014/main" id="{40FAEC1C-0DD6-4EA2-947C-07789DD7428A}"/>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44529" y="3587211"/>
            <a:ext cx="1586957" cy="158695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701E2917-67E4-43EB-8C23-79D26C16DB47}"/>
              </a:ext>
            </a:extLst>
          </p:cNvPr>
          <p:cNvSpPr/>
          <p:nvPr/>
        </p:nvSpPr>
        <p:spPr>
          <a:xfrm>
            <a:off x="9308910" y="2633104"/>
            <a:ext cx="1858201" cy="523220"/>
          </a:xfrm>
          <a:prstGeom prst="rect">
            <a:avLst/>
          </a:prstGeom>
        </p:spPr>
        <p:txBody>
          <a:bodyPr wrap="none">
            <a:spAutoFit/>
          </a:bodyPr>
          <a:lstStyle/>
          <a:p>
            <a:pPr algn="ctr"/>
            <a:r>
              <a:rPr lang="en-SG" sz="2800" b="1" i="1" dirty="0">
                <a:solidFill>
                  <a:schemeClr val="accent1"/>
                </a:solidFill>
              </a:rPr>
              <a:t>Correlation</a:t>
            </a:r>
          </a:p>
        </p:txBody>
      </p:sp>
      <p:sp>
        <p:nvSpPr>
          <p:cNvPr id="7" name="Rectangle 6">
            <a:extLst>
              <a:ext uri="{FF2B5EF4-FFF2-40B4-BE49-F238E27FC236}">
                <a16:creationId xmlns:a16="http://schemas.microsoft.com/office/drawing/2014/main" id="{D742E85B-E9A2-4E1B-85BA-51E8C1FBB692}"/>
              </a:ext>
            </a:extLst>
          </p:cNvPr>
          <p:cNvSpPr/>
          <p:nvPr/>
        </p:nvSpPr>
        <p:spPr>
          <a:xfrm>
            <a:off x="-531683" y="2633104"/>
            <a:ext cx="5525039" cy="523220"/>
          </a:xfrm>
          <a:prstGeom prst="rect">
            <a:avLst/>
          </a:prstGeom>
        </p:spPr>
        <p:txBody>
          <a:bodyPr wrap="square">
            <a:spAutoFit/>
          </a:bodyPr>
          <a:lstStyle/>
          <a:p>
            <a:pPr algn="ctr"/>
            <a:r>
              <a:rPr lang="en-SG" sz="2800" b="1" i="1" dirty="0">
                <a:solidFill>
                  <a:schemeClr val="accent1"/>
                </a:solidFill>
              </a:rPr>
              <a:t>Visibility</a:t>
            </a:r>
          </a:p>
        </p:txBody>
      </p:sp>
      <p:sp>
        <p:nvSpPr>
          <p:cNvPr id="12" name="Slide Number Placeholder 2">
            <a:extLst>
              <a:ext uri="{FF2B5EF4-FFF2-40B4-BE49-F238E27FC236}">
                <a16:creationId xmlns:a16="http://schemas.microsoft.com/office/drawing/2014/main" id="{99772BB6-2B8B-4AC9-AE7F-80BD3A43FFB5}"/>
              </a:ext>
            </a:extLst>
          </p:cNvPr>
          <p:cNvSpPr>
            <a:spLocks noGrp="1"/>
          </p:cNvSpPr>
          <p:nvPr>
            <p:ph type="sldNum" sz="quarter" idx="12"/>
          </p:nvPr>
        </p:nvSpPr>
        <p:spPr>
          <a:xfrm>
            <a:off x="8610600" y="6356350"/>
            <a:ext cx="2743200" cy="365125"/>
          </a:xfrm>
        </p:spPr>
        <p:txBody>
          <a:bodyPr/>
          <a:lstStyle/>
          <a:p>
            <a:fld id="{B2DC25EE-239B-4C5F-AAD1-255A7D5F1EE2}" type="slidenum">
              <a:rPr lang="en-US" smtClean="0"/>
              <a:t>6</a:t>
            </a:fld>
            <a:endParaRPr lang="en-US"/>
          </a:p>
        </p:txBody>
      </p:sp>
      <p:sp>
        <p:nvSpPr>
          <p:cNvPr id="15" name="Rectangle 14">
            <a:extLst>
              <a:ext uri="{FF2B5EF4-FFF2-40B4-BE49-F238E27FC236}">
                <a16:creationId xmlns:a16="http://schemas.microsoft.com/office/drawing/2014/main" id="{74FADD26-5E29-FC4C-9628-535BAAFF31EE}"/>
              </a:ext>
            </a:extLst>
          </p:cNvPr>
          <p:cNvSpPr/>
          <p:nvPr/>
        </p:nvSpPr>
        <p:spPr>
          <a:xfrm>
            <a:off x="3333480" y="2606721"/>
            <a:ext cx="5525039" cy="523220"/>
          </a:xfrm>
          <a:prstGeom prst="rect">
            <a:avLst/>
          </a:prstGeom>
        </p:spPr>
        <p:txBody>
          <a:bodyPr wrap="square">
            <a:spAutoFit/>
          </a:bodyPr>
          <a:lstStyle/>
          <a:p>
            <a:pPr algn="ctr"/>
            <a:r>
              <a:rPr lang="en-SG" sz="2800" b="1" i="1" dirty="0">
                <a:solidFill>
                  <a:schemeClr val="accent1"/>
                </a:solidFill>
              </a:rPr>
              <a:t>Retrospection</a:t>
            </a:r>
          </a:p>
        </p:txBody>
      </p:sp>
      <p:pic>
        <p:nvPicPr>
          <p:cNvPr id="9" name="Picture 2" descr="Rewind Time Icons - Download Free Vector Icons | Noun Project">
            <a:extLst>
              <a:ext uri="{FF2B5EF4-FFF2-40B4-BE49-F238E27FC236}">
                <a16:creationId xmlns:a16="http://schemas.microsoft.com/office/drawing/2014/main" id="{C4D8BB5E-AB30-0E48-A781-748FBFD819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67736" y="3671314"/>
            <a:ext cx="1256525" cy="125652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683105362"/>
      </p:ext>
    </p:extLst>
  </p:cSld>
  <p:clrMapOvr>
    <a:masterClrMapping/>
  </p:clrMapOvr>
  <mc:AlternateContent xmlns:mc="http://schemas.openxmlformats.org/markup-compatibility/2006" xmlns:p14="http://schemas.microsoft.com/office/powerpoint/2010/main">
    <mc:Choice Requires="p14">
      <p:transition spd="slow" p14:dur="2000" advTm="44964"/>
    </mc:Choice>
    <mc:Fallback xmlns="">
      <p:transition spd="slow" advTm="4496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3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6984274" y="5129349"/>
            <a:ext cx="1097280" cy="0"/>
          </a:xfrm>
          <a:prstGeom prst="line">
            <a:avLst/>
          </a:prstGeom>
        </p:spPr>
        <p:style>
          <a:lnRef idx="3">
            <a:schemeClr val="dk1"/>
          </a:lnRef>
          <a:fillRef idx="0">
            <a:schemeClr val="dk1"/>
          </a:fillRef>
          <a:effectRef idx="2">
            <a:schemeClr val="dk1"/>
          </a:effectRef>
          <a:fontRef idx="minor">
            <a:schemeClr val="tx1"/>
          </a:fontRef>
        </p:style>
      </p:cxnSp>
      <p:pic>
        <p:nvPicPr>
          <p:cNvPr id="8" name="Graphic 4">
            <a:extLst>
              <a:ext uri="{FF2B5EF4-FFF2-40B4-BE49-F238E27FC236}">
                <a16:creationId xmlns:a16="http://schemas.microsoft.com/office/drawing/2014/main" id="{E6A28785-2D96-4B7F-B67A-BF947357B88C}"/>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959224" y="4805166"/>
            <a:ext cx="2378054" cy="586563"/>
          </a:xfrm>
          <a:prstGeom prst="rect">
            <a:avLst/>
          </a:prstGeom>
        </p:spPr>
      </p:pic>
      <p:pic>
        <p:nvPicPr>
          <p:cNvPr id="10" name="Graphic 4">
            <a:extLst>
              <a:ext uri="{FF2B5EF4-FFF2-40B4-BE49-F238E27FC236}">
                <a16:creationId xmlns:a16="http://schemas.microsoft.com/office/drawing/2014/main" id="{E6A28785-2D96-4B7F-B67A-BF947357B88C}"/>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750321" y="4805165"/>
            <a:ext cx="2378054" cy="586563"/>
          </a:xfrm>
          <a:prstGeom prst="rect">
            <a:avLst/>
          </a:prstGeom>
        </p:spPr>
      </p:pic>
      <p:pic>
        <p:nvPicPr>
          <p:cNvPr id="11" name="Picture 8">
            <a:extLst>
              <a:ext uri="{FF2B5EF4-FFF2-40B4-BE49-F238E27FC236}">
                <a16:creationId xmlns:a16="http://schemas.microsoft.com/office/drawing/2014/main" id="{2686B0AC-F053-47D6-839E-1F62DAD5D064}"/>
              </a:ext>
            </a:extLst>
          </p:cNvPr>
          <p:cNvPicPr>
            <a:picLocks noChangeAspect="1"/>
          </p:cNvPicPr>
          <p:nvPr/>
        </p:nvPicPr>
        <p:blipFill rotWithShape="1">
          <a:blip r:embed="rId6"/>
          <a:srcRect l="1" r="66064" b="58898"/>
          <a:stretch/>
        </p:blipFill>
        <p:spPr>
          <a:xfrm>
            <a:off x="6315881" y="3326855"/>
            <a:ext cx="2294719" cy="513689"/>
          </a:xfrm>
          <a:prstGeom prst="rect">
            <a:avLst/>
          </a:prstGeom>
        </p:spPr>
      </p:pic>
      <p:cxnSp>
        <p:nvCxnSpPr>
          <p:cNvPr id="13" name="Straight Connector 12"/>
          <p:cNvCxnSpPr/>
          <p:nvPr/>
        </p:nvCxnSpPr>
        <p:spPr>
          <a:xfrm flipV="1">
            <a:off x="6792686" y="3701143"/>
            <a:ext cx="487680" cy="1271451"/>
          </a:xfrm>
          <a:prstGeom prst="line">
            <a:avLst/>
          </a:prstGeom>
        </p:spPr>
        <p:style>
          <a:lnRef idx="3">
            <a:schemeClr val="accent2"/>
          </a:lnRef>
          <a:fillRef idx="0">
            <a:schemeClr val="accent2"/>
          </a:fillRef>
          <a:effectRef idx="2">
            <a:schemeClr val="accent2"/>
          </a:effectRef>
          <a:fontRef idx="minor">
            <a:schemeClr val="tx1"/>
          </a:fontRef>
        </p:style>
      </p:cxnSp>
      <p:cxnSp>
        <p:nvCxnSpPr>
          <p:cNvPr id="15" name="Straight Connector 14"/>
          <p:cNvCxnSpPr/>
          <p:nvPr/>
        </p:nvCxnSpPr>
        <p:spPr>
          <a:xfrm flipH="1" flipV="1">
            <a:off x="7686050" y="3701143"/>
            <a:ext cx="578538" cy="1280849"/>
          </a:xfrm>
          <a:prstGeom prst="line">
            <a:avLst/>
          </a:prstGeom>
        </p:spPr>
        <p:style>
          <a:lnRef idx="3">
            <a:schemeClr val="accent2"/>
          </a:lnRef>
          <a:fillRef idx="0">
            <a:schemeClr val="accent2"/>
          </a:fillRef>
          <a:effectRef idx="2">
            <a:schemeClr val="accent2"/>
          </a:effectRef>
          <a:fontRef idx="minor">
            <a:schemeClr val="tx1"/>
          </a:fontRef>
        </p:style>
      </p:cxnSp>
      <p:sp>
        <p:nvSpPr>
          <p:cNvPr id="20" name="Rectangle: Rounded Corners 71">
            <a:extLst>
              <a:ext uri="{FF2B5EF4-FFF2-40B4-BE49-F238E27FC236}">
                <a16:creationId xmlns:a16="http://schemas.microsoft.com/office/drawing/2014/main" id="{35D80F3C-11D5-4456-AE02-F5AD3868EBF6}"/>
              </a:ext>
            </a:extLst>
          </p:cNvPr>
          <p:cNvSpPr/>
          <p:nvPr/>
        </p:nvSpPr>
        <p:spPr>
          <a:xfrm>
            <a:off x="4647651" y="5017589"/>
            <a:ext cx="311573" cy="2235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1" name="Rectangle: Rounded Corners 71">
            <a:extLst>
              <a:ext uri="{FF2B5EF4-FFF2-40B4-BE49-F238E27FC236}">
                <a16:creationId xmlns:a16="http://schemas.microsoft.com/office/drawing/2014/main" id="{35D80F3C-11D5-4456-AE02-F5AD3868EBF6}"/>
              </a:ext>
            </a:extLst>
          </p:cNvPr>
          <p:cNvSpPr/>
          <p:nvPr/>
        </p:nvSpPr>
        <p:spPr>
          <a:xfrm>
            <a:off x="6218226" y="5016645"/>
            <a:ext cx="311573" cy="22352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22" name="Rectangle: Rounded Corners 71">
            <a:extLst>
              <a:ext uri="{FF2B5EF4-FFF2-40B4-BE49-F238E27FC236}">
                <a16:creationId xmlns:a16="http://schemas.microsoft.com/office/drawing/2014/main" id="{35D80F3C-11D5-4456-AE02-F5AD3868EBF6}"/>
              </a:ext>
            </a:extLst>
          </p:cNvPr>
          <p:cNvSpPr/>
          <p:nvPr/>
        </p:nvSpPr>
        <p:spPr>
          <a:xfrm>
            <a:off x="8494597" y="5017589"/>
            <a:ext cx="311573" cy="22352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5" name="Rectangle 4"/>
          <p:cNvSpPr/>
          <p:nvPr/>
        </p:nvSpPr>
        <p:spPr>
          <a:xfrm>
            <a:off x="4652766" y="5485078"/>
            <a:ext cx="4971169" cy="461665"/>
          </a:xfrm>
          <a:prstGeom prst="rect">
            <a:avLst/>
          </a:prstGeom>
        </p:spPr>
        <p:txBody>
          <a:bodyPr wrap="none">
            <a:spAutoFit/>
          </a:bodyPr>
          <a:lstStyle/>
          <a:p>
            <a:r>
              <a:rPr lang="en-SG" sz="2400" dirty="0"/>
              <a:t>	Creates a post-card per packet</a:t>
            </a:r>
          </a:p>
        </p:txBody>
      </p:sp>
      <p:sp>
        <p:nvSpPr>
          <p:cNvPr id="9" name="TextBox 8">
            <a:extLst>
              <a:ext uri="{FF2B5EF4-FFF2-40B4-BE49-F238E27FC236}">
                <a16:creationId xmlns:a16="http://schemas.microsoft.com/office/drawing/2014/main" id="{E0D97EA7-F344-41D6-B916-7446719CE26F}"/>
              </a:ext>
            </a:extLst>
          </p:cNvPr>
          <p:cNvSpPr txBox="1"/>
          <p:nvPr/>
        </p:nvSpPr>
        <p:spPr>
          <a:xfrm>
            <a:off x="6908361" y="3127008"/>
            <a:ext cx="1815363" cy="369332"/>
          </a:xfrm>
          <a:prstGeom prst="rect">
            <a:avLst/>
          </a:prstGeom>
          <a:noFill/>
        </p:spPr>
        <p:txBody>
          <a:bodyPr wrap="square" rtlCol="0">
            <a:spAutoFit/>
          </a:bodyPr>
          <a:lstStyle/>
          <a:p>
            <a:r>
              <a:rPr lang="en-SG" dirty="0"/>
              <a:t>Controller</a:t>
            </a:r>
          </a:p>
        </p:txBody>
      </p:sp>
      <p:sp>
        <p:nvSpPr>
          <p:cNvPr id="23" name="Content Placeholder 2">
            <a:extLst>
              <a:ext uri="{FF2B5EF4-FFF2-40B4-BE49-F238E27FC236}">
                <a16:creationId xmlns:a16="http://schemas.microsoft.com/office/drawing/2014/main" id="{3BECC21D-16C5-4911-801D-CED623E31610}"/>
              </a:ext>
            </a:extLst>
          </p:cNvPr>
          <p:cNvSpPr txBox="1">
            <a:spLocks/>
          </p:cNvSpPr>
          <p:nvPr/>
        </p:nvSpPr>
        <p:spPr>
          <a:xfrm>
            <a:off x="6374012" y="1926494"/>
            <a:ext cx="3754363" cy="13219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SG" b="1" i="1" dirty="0"/>
              <a:t>Per-packet Postcards </a:t>
            </a:r>
          </a:p>
          <a:p>
            <a:pPr marL="0" indent="0">
              <a:buFont typeface="Arial" panose="020B0604020202020204" pitchFamily="34" charset="0"/>
              <a:buNone/>
            </a:pPr>
            <a:r>
              <a:rPr lang="en-SG" b="1" i="1" dirty="0"/>
              <a:t>[</a:t>
            </a:r>
            <a:r>
              <a:rPr lang="en-SG" b="1" i="1" dirty="0" err="1"/>
              <a:t>NetSight</a:t>
            </a:r>
            <a:r>
              <a:rPr lang="en-SG" b="1" i="1" dirty="0"/>
              <a:t>*, INT-XD]</a:t>
            </a:r>
          </a:p>
        </p:txBody>
      </p:sp>
      <p:sp>
        <p:nvSpPr>
          <p:cNvPr id="19" name="Slide Number Placeholder 2">
            <a:extLst>
              <a:ext uri="{FF2B5EF4-FFF2-40B4-BE49-F238E27FC236}">
                <a16:creationId xmlns:a16="http://schemas.microsoft.com/office/drawing/2014/main" id="{01D620B8-DAC0-42B1-8855-90C68AC53A02}"/>
              </a:ext>
            </a:extLst>
          </p:cNvPr>
          <p:cNvSpPr>
            <a:spLocks noGrp="1"/>
          </p:cNvSpPr>
          <p:nvPr>
            <p:ph type="sldNum" sz="quarter" idx="12"/>
          </p:nvPr>
        </p:nvSpPr>
        <p:spPr>
          <a:xfrm>
            <a:off x="8610600" y="6356350"/>
            <a:ext cx="2743200" cy="365125"/>
          </a:xfrm>
        </p:spPr>
        <p:txBody>
          <a:bodyPr/>
          <a:lstStyle/>
          <a:p>
            <a:fld id="{B2DC25EE-239B-4C5F-AAD1-255A7D5F1EE2}" type="slidenum">
              <a:rPr lang="en-US" smtClean="0"/>
              <a:t>7</a:t>
            </a:fld>
            <a:endParaRPr lang="en-US"/>
          </a:p>
        </p:txBody>
      </p:sp>
      <p:pic>
        <p:nvPicPr>
          <p:cNvPr id="24" name="Picture 2" descr="Image result for visibility images">
            <a:extLst>
              <a:ext uri="{FF2B5EF4-FFF2-40B4-BE49-F238E27FC236}">
                <a16:creationId xmlns:a16="http://schemas.microsoft.com/office/drawing/2014/main" id="{F8D95AE3-3A62-F242-89DB-BB106BC51B39}"/>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87385" y="1218832"/>
            <a:ext cx="1515979" cy="1515979"/>
          </a:xfrm>
          <a:prstGeom prst="rect">
            <a:avLst/>
          </a:prstGeom>
          <a:noFill/>
          <a:extLst>
            <a:ext uri="{909E8E84-426E-40DD-AFC4-6F175D3DCCD1}">
              <a14:hiddenFill xmlns:a14="http://schemas.microsoft.com/office/drawing/2010/main">
                <a:solidFill>
                  <a:srgbClr val="FFFFFF"/>
                </a:solidFill>
              </a14:hiddenFill>
            </a:ext>
          </a:extLst>
        </p:spPr>
      </p:pic>
      <p:sp>
        <p:nvSpPr>
          <p:cNvPr id="26" name="Rectangle 25">
            <a:extLst>
              <a:ext uri="{FF2B5EF4-FFF2-40B4-BE49-F238E27FC236}">
                <a16:creationId xmlns:a16="http://schemas.microsoft.com/office/drawing/2014/main" id="{A7E6B19B-B882-1A4C-84A4-20366D876366}"/>
              </a:ext>
            </a:extLst>
          </p:cNvPr>
          <p:cNvSpPr/>
          <p:nvPr/>
        </p:nvSpPr>
        <p:spPr>
          <a:xfrm>
            <a:off x="-1817144" y="297158"/>
            <a:ext cx="5525039" cy="523220"/>
          </a:xfrm>
          <a:prstGeom prst="rect">
            <a:avLst/>
          </a:prstGeom>
        </p:spPr>
        <p:txBody>
          <a:bodyPr wrap="square">
            <a:spAutoFit/>
          </a:bodyPr>
          <a:lstStyle/>
          <a:p>
            <a:pPr algn="ctr"/>
            <a:r>
              <a:rPr lang="en-SG" sz="2800" b="1" i="1" dirty="0">
                <a:solidFill>
                  <a:schemeClr val="accent1"/>
                </a:solidFill>
              </a:rPr>
              <a:t>Visibility</a:t>
            </a:r>
          </a:p>
        </p:txBody>
      </p:sp>
      <p:sp>
        <p:nvSpPr>
          <p:cNvPr id="27" name="Rectangle 26">
            <a:extLst>
              <a:ext uri="{FF2B5EF4-FFF2-40B4-BE49-F238E27FC236}">
                <a16:creationId xmlns:a16="http://schemas.microsoft.com/office/drawing/2014/main" id="{F43492FB-8123-4C4F-BFC6-35A8C0ACD81C}"/>
              </a:ext>
            </a:extLst>
          </p:cNvPr>
          <p:cNvSpPr/>
          <p:nvPr/>
        </p:nvSpPr>
        <p:spPr>
          <a:xfrm>
            <a:off x="693187" y="297158"/>
            <a:ext cx="5525039" cy="523220"/>
          </a:xfrm>
          <a:prstGeom prst="rect">
            <a:avLst/>
          </a:prstGeom>
        </p:spPr>
        <p:txBody>
          <a:bodyPr wrap="square">
            <a:spAutoFit/>
          </a:bodyPr>
          <a:lstStyle/>
          <a:p>
            <a:pPr algn="ctr"/>
            <a:r>
              <a:rPr lang="en-SG" sz="2800" b="1" i="1" dirty="0">
                <a:solidFill>
                  <a:schemeClr val="accent1"/>
                </a:solidFill>
              </a:rPr>
              <a:t>Retrospection</a:t>
            </a:r>
          </a:p>
        </p:txBody>
      </p:sp>
      <p:pic>
        <p:nvPicPr>
          <p:cNvPr id="28" name="Picture 2" descr="Rewind Time Icons - Download Free Vector Icons | Noun Project">
            <a:extLst>
              <a:ext uri="{FF2B5EF4-FFF2-40B4-BE49-F238E27FC236}">
                <a16:creationId xmlns:a16="http://schemas.microsoft.com/office/drawing/2014/main" id="{D9DBCF03-6307-2A43-979E-120156DB918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782162" y="1298231"/>
            <a:ext cx="1256525" cy="1256525"/>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24">
            <a:extLst>
              <a:ext uri="{FF2B5EF4-FFF2-40B4-BE49-F238E27FC236}">
                <a16:creationId xmlns:a16="http://schemas.microsoft.com/office/drawing/2014/main" id="{B16ACBBB-BB7F-DA4E-8990-AF780FC809F0}"/>
              </a:ext>
            </a:extLst>
          </p:cNvPr>
          <p:cNvSpPr/>
          <p:nvPr/>
        </p:nvSpPr>
        <p:spPr>
          <a:xfrm>
            <a:off x="-39756" y="6215746"/>
            <a:ext cx="11224591" cy="646331"/>
          </a:xfrm>
          <a:prstGeom prst="rect">
            <a:avLst/>
          </a:prstGeom>
        </p:spPr>
        <p:txBody>
          <a:bodyPr wrap="square">
            <a:spAutoFit/>
          </a:bodyPr>
          <a:lstStyle/>
          <a:p>
            <a:r>
              <a:rPr lang="en-US" dirty="0"/>
              <a:t>﻿* ” I Know What Your Packet Did Last Hop: Using Packet Histories to Troubleshoot Networks “, N. </a:t>
            </a:r>
            <a:r>
              <a:rPr lang="en-US" dirty="0" err="1"/>
              <a:t>Handigol</a:t>
            </a:r>
            <a:r>
              <a:rPr lang="en-US" dirty="0"/>
              <a:t>, B. Heller, V. </a:t>
            </a:r>
            <a:r>
              <a:rPr lang="en-US" dirty="0" err="1"/>
              <a:t>Jeyakumar</a:t>
            </a:r>
            <a:r>
              <a:rPr lang="en-US" dirty="0"/>
              <a:t>, D. </a:t>
            </a:r>
            <a:r>
              <a:rPr lang="en-US" dirty="0" err="1"/>
              <a:t>Mazières</a:t>
            </a:r>
            <a:r>
              <a:rPr lang="en-US" dirty="0"/>
              <a:t>, and N. McKeown, NSDI, 2014.</a:t>
            </a:r>
          </a:p>
        </p:txBody>
      </p:sp>
      <p:sp>
        <p:nvSpPr>
          <p:cNvPr id="2" name="Rectangle 1">
            <a:extLst>
              <a:ext uri="{FF2B5EF4-FFF2-40B4-BE49-F238E27FC236}">
                <a16:creationId xmlns:a16="http://schemas.microsoft.com/office/drawing/2014/main" id="{6F59F2D1-2993-3A49-BD8A-7525DF6D5062}"/>
              </a:ext>
            </a:extLst>
          </p:cNvPr>
          <p:cNvSpPr/>
          <p:nvPr/>
        </p:nvSpPr>
        <p:spPr>
          <a:xfrm>
            <a:off x="6312568" y="1276526"/>
            <a:ext cx="3389198" cy="461665"/>
          </a:xfrm>
          <a:prstGeom prst="rect">
            <a:avLst/>
          </a:prstGeom>
        </p:spPr>
        <p:txBody>
          <a:bodyPr wrap="none">
            <a:spAutoFit/>
          </a:bodyPr>
          <a:lstStyle/>
          <a:p>
            <a:r>
              <a:rPr lang="en-SG" sz="2400" b="1" i="1" dirty="0">
                <a:solidFill>
                  <a:schemeClr val="accent1">
                    <a:lumMod val="50000"/>
                  </a:schemeClr>
                </a:solidFill>
              </a:rPr>
              <a:t>Programmable Networks</a:t>
            </a:r>
          </a:p>
        </p:txBody>
      </p:sp>
      <p:sp>
        <p:nvSpPr>
          <p:cNvPr id="30" name="Rectangle: Rounded Corners 3">
            <a:extLst>
              <a:ext uri="{FF2B5EF4-FFF2-40B4-BE49-F238E27FC236}">
                <a16:creationId xmlns:a16="http://schemas.microsoft.com/office/drawing/2014/main" id="{8D432284-0094-254C-8605-1F7165110C8C}"/>
              </a:ext>
            </a:extLst>
          </p:cNvPr>
          <p:cNvSpPr/>
          <p:nvPr/>
        </p:nvSpPr>
        <p:spPr>
          <a:xfrm>
            <a:off x="0" y="3598"/>
            <a:ext cx="4647651" cy="2987566"/>
          </a:xfrm>
          <a:prstGeom prst="roundRect">
            <a:avLst/>
          </a:prstGeom>
          <a:solidFill>
            <a:srgbClr val="4472C4">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Tree>
    <p:custDataLst>
      <p:tags r:id="rId1"/>
    </p:custDataLst>
    <p:extLst>
      <p:ext uri="{BB962C8B-B14F-4D97-AF65-F5344CB8AC3E}">
        <p14:creationId xmlns:p14="http://schemas.microsoft.com/office/powerpoint/2010/main" val="2112833245"/>
      </p:ext>
    </p:extLst>
  </p:cSld>
  <p:clrMapOvr>
    <a:masterClrMapping/>
  </p:clrMapOvr>
  <mc:AlternateContent xmlns:mc="http://schemas.openxmlformats.org/markup-compatibility/2006" xmlns:p14="http://schemas.microsoft.com/office/powerpoint/2010/main">
    <mc:Choice Requires="p14">
      <p:transition spd="slow" p14:dur="2000" advTm="21200"/>
    </mc:Choice>
    <mc:Fallback xmlns="">
      <p:transition spd="slow" advTm="212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15143 0.00255 " pathEditMode="relative" ptsTypes="AA">
                                      <p:cBhvr>
                                        <p:cTn id="6" dur="1000" fill="hold"/>
                                        <p:tgtEl>
                                          <p:spTgt spid="20"/>
                                        </p:tgtEl>
                                        <p:attrNameLst>
                                          <p:attrName>ppt_x</p:attrName>
                                          <p:attrName>ppt_y</p:attrName>
                                        </p:attrNameLst>
                                      </p:cBhvr>
                                    </p:animMotion>
                                  </p:childTnLst>
                                </p:cTn>
                              </p:par>
                            </p:childTnLst>
                          </p:cTn>
                        </p:par>
                        <p:par>
                          <p:cTn id="7" fill="hold">
                            <p:stCondLst>
                              <p:cond delay="1000"/>
                            </p:stCondLst>
                            <p:childTnLst>
                              <p:par>
                                <p:cTn id="8" presetID="1" presetClass="entr" presetSubtype="0" fill="hold" grpId="0" nodeType="afterEffect">
                                  <p:stCondLst>
                                    <p:cond delay="0"/>
                                  </p:stCondLst>
                                  <p:childTnLst>
                                    <p:set>
                                      <p:cBhvr>
                                        <p:cTn id="9" dur="1" fill="hold">
                                          <p:stCondLst>
                                            <p:cond delay="0"/>
                                          </p:stCondLst>
                                        </p:cTn>
                                        <p:tgtEl>
                                          <p:spTgt spid="21"/>
                                        </p:tgtEl>
                                        <p:attrNameLst>
                                          <p:attrName>style.visibility</p:attrName>
                                        </p:attrNameLst>
                                      </p:cBhvr>
                                      <p:to>
                                        <p:strVal val="visible"/>
                                      </p:to>
                                    </p:set>
                                  </p:childTnLst>
                                </p:cTn>
                              </p:par>
                            </p:childTnLst>
                          </p:cTn>
                        </p:par>
                        <p:par>
                          <p:cTn id="10" fill="hold">
                            <p:stCondLst>
                              <p:cond delay="1000"/>
                            </p:stCondLst>
                            <p:childTnLst>
                              <p:par>
                                <p:cTn id="11" presetID="0" presetClass="path" presetSubtype="0" accel="50000" decel="50000" fill="hold" grpId="1" nodeType="afterEffect">
                                  <p:stCondLst>
                                    <p:cond delay="0"/>
                                  </p:stCondLst>
                                  <p:childTnLst>
                                    <p:animMotion origin="layout" path="M -0.00013 4.81481E-6 L 0.06797 -0.22408 " pathEditMode="relative" ptsTypes="AA">
                                      <p:cBhvr>
                                        <p:cTn id="12" dur="1000" fill="hold"/>
                                        <p:tgtEl>
                                          <p:spTgt spid="21"/>
                                        </p:tgtEl>
                                        <p:attrNameLst>
                                          <p:attrName>ppt_x</p:attrName>
                                          <p:attrName>ppt_y</p:attrName>
                                        </p:attrNameLst>
                                      </p:cBhvr>
                                    </p:animMotion>
                                  </p:childTnLst>
                                </p:cTn>
                              </p:par>
                              <p:par>
                                <p:cTn id="13" presetID="0" presetClass="path" presetSubtype="0" accel="50000" decel="50000" fill="hold" grpId="1" nodeType="withEffect">
                                  <p:stCondLst>
                                    <p:cond delay="0"/>
                                  </p:stCondLst>
                                  <p:childTnLst>
                                    <p:animMotion origin="layout" path="M 0.15182 0.00254 L 0.33971 0.00254 " pathEditMode="relative" ptsTypes="AA">
                                      <p:cBhvr>
                                        <p:cTn id="14" dur="1000" fill="hold"/>
                                        <p:tgtEl>
                                          <p:spTgt spid="20"/>
                                        </p:tgtEl>
                                        <p:attrNameLst>
                                          <p:attrName>ppt_x</p:attrName>
                                          <p:attrName>ppt_y</p:attrName>
                                        </p:attrNameLst>
                                      </p:cBhvr>
                                    </p:animMotion>
                                  </p:childTnLst>
                                </p:cTn>
                              </p:par>
                            </p:childTnLst>
                          </p:cTn>
                        </p:par>
                        <p:par>
                          <p:cTn id="15" fill="hold">
                            <p:stCondLst>
                              <p:cond delay="2000"/>
                            </p:stCondLst>
                            <p:childTnLst>
                              <p:par>
                                <p:cTn id="16" presetID="1" presetClass="exit" presetSubtype="0" fill="hold" grpId="2" nodeType="afterEffect">
                                  <p:stCondLst>
                                    <p:cond delay="0"/>
                                  </p:stCondLst>
                                  <p:childTnLst>
                                    <p:set>
                                      <p:cBhvr>
                                        <p:cTn id="17" dur="1" fill="hold">
                                          <p:stCondLst>
                                            <p:cond delay="0"/>
                                          </p:stCondLst>
                                        </p:cTn>
                                        <p:tgtEl>
                                          <p:spTgt spid="21"/>
                                        </p:tgtEl>
                                        <p:attrNameLst>
                                          <p:attrName>style.visibility</p:attrName>
                                        </p:attrNameLst>
                                      </p:cBhvr>
                                      <p:to>
                                        <p:strVal val="hidden"/>
                                      </p:to>
                                    </p:set>
                                  </p:childTnLst>
                                </p:cTn>
                              </p:par>
                              <p:par>
                                <p:cTn id="18" presetID="1" presetClass="entr" presetSubtype="0"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childTnLst>
                                </p:cTn>
                              </p:par>
                              <p:par>
                                <p:cTn id="20" presetID="0" presetClass="path" presetSubtype="0" accel="50000" decel="50000" fill="hold" grpId="1" nodeType="withEffect">
                                  <p:stCondLst>
                                    <p:cond delay="0"/>
                                  </p:stCondLst>
                                  <p:childTnLst>
                                    <p:animMotion origin="layout" path="M -0.00053 0.00115 L -0.07448 -0.22269 " pathEditMode="relative" rAng="0" ptsTypes="AA">
                                      <p:cBhvr>
                                        <p:cTn id="21" dur="1000" fill="hold"/>
                                        <p:tgtEl>
                                          <p:spTgt spid="22"/>
                                        </p:tgtEl>
                                        <p:attrNameLst>
                                          <p:attrName>ppt_x</p:attrName>
                                          <p:attrName>ppt_y</p:attrName>
                                        </p:attrNameLst>
                                      </p:cBhvr>
                                      <p:rCtr x="-3698" y="-11204"/>
                                    </p:animMotion>
                                  </p:childTnLst>
                                </p:cTn>
                              </p:par>
                              <p:par>
                                <p:cTn id="22" presetID="0" presetClass="path" presetSubtype="0" accel="50000" decel="50000" fill="hold" grpId="2" nodeType="withEffect">
                                  <p:stCondLst>
                                    <p:cond delay="0"/>
                                  </p:stCondLst>
                                  <p:childTnLst>
                                    <p:animMotion origin="layout" path="M 0.3405 0.00254 L 0.43724 0.00115 " pathEditMode="relative" ptsTypes="AA">
                                      <p:cBhvr>
                                        <p:cTn id="23" dur="1000" fill="hold"/>
                                        <p:tgtEl>
                                          <p:spTgt spid="20"/>
                                        </p:tgtEl>
                                        <p:attrNameLst>
                                          <p:attrName>ppt_x</p:attrName>
                                          <p:attrName>ppt_y</p:attrName>
                                        </p:attrNameLst>
                                      </p:cBhvr>
                                    </p:animMotion>
                                  </p:childTnLst>
                                </p:cTn>
                              </p:par>
                            </p:childTnLst>
                          </p:cTn>
                        </p:par>
                        <p:par>
                          <p:cTn id="24" fill="hold">
                            <p:stCondLst>
                              <p:cond delay="3000"/>
                            </p:stCondLst>
                            <p:childTnLst>
                              <p:par>
                                <p:cTn id="25" presetID="1" presetClass="exit" presetSubtype="0" fill="hold" grpId="2" nodeType="afterEffect">
                                  <p:stCondLst>
                                    <p:cond delay="0"/>
                                  </p:stCondLst>
                                  <p:childTnLst>
                                    <p:set>
                                      <p:cBhvr>
                                        <p:cTn id="26" dur="1" fill="hold">
                                          <p:stCondLst>
                                            <p:cond delay="0"/>
                                          </p:stCondLst>
                                        </p:cTn>
                                        <p:tgtEl>
                                          <p:spTgt spid="22"/>
                                        </p:tgtEl>
                                        <p:attrNameLst>
                                          <p:attrName>style.visibility</p:attrName>
                                        </p:attrNameLst>
                                      </p:cBhvr>
                                      <p:to>
                                        <p:strVal val="hidden"/>
                                      </p:to>
                                    </p:set>
                                  </p:childTnLst>
                                </p:cTn>
                              </p:par>
                              <p:par>
                                <p:cTn id="27" presetID="1" presetClass="exit" presetSubtype="0" fill="hold" grpId="3" nodeType="withEffect">
                                  <p:stCondLst>
                                    <p:cond delay="0"/>
                                  </p:stCondLst>
                                  <p:childTnLst>
                                    <p:set>
                                      <p:cBhvr>
                                        <p:cTn id="28" dur="1" fill="hold">
                                          <p:stCondLst>
                                            <p:cond delay="0"/>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0" grpId="1" animBg="1"/>
      <p:bldP spid="20" grpId="2" animBg="1"/>
      <p:bldP spid="20" grpId="3" animBg="1"/>
      <p:bldP spid="21" grpId="0" animBg="1"/>
      <p:bldP spid="21" grpId="1" animBg="1"/>
      <p:bldP spid="21" grpId="2" animBg="1"/>
      <p:bldP spid="22" grpId="0" animBg="1"/>
      <p:bldP spid="22" grpId="1" animBg="1"/>
      <p:bldP spid="22" grpId="2"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6984274" y="5129349"/>
            <a:ext cx="1097280" cy="0"/>
          </a:xfrm>
          <a:prstGeom prst="line">
            <a:avLst/>
          </a:prstGeom>
        </p:spPr>
        <p:style>
          <a:lnRef idx="3">
            <a:schemeClr val="dk1"/>
          </a:lnRef>
          <a:fillRef idx="0">
            <a:schemeClr val="dk1"/>
          </a:fillRef>
          <a:effectRef idx="2">
            <a:schemeClr val="dk1"/>
          </a:effectRef>
          <a:fontRef idx="minor">
            <a:schemeClr val="tx1"/>
          </a:fontRef>
        </p:style>
      </p:cxnSp>
      <p:pic>
        <p:nvPicPr>
          <p:cNvPr id="8" name="Graphic 4">
            <a:extLst>
              <a:ext uri="{FF2B5EF4-FFF2-40B4-BE49-F238E27FC236}">
                <a16:creationId xmlns:a16="http://schemas.microsoft.com/office/drawing/2014/main" id="{E6A28785-2D96-4B7F-B67A-BF947357B88C}"/>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t="26275" b="56545"/>
          <a:stretch/>
        </p:blipFill>
        <p:spPr>
          <a:xfrm>
            <a:off x="4959224" y="4805166"/>
            <a:ext cx="2378054" cy="586563"/>
          </a:xfrm>
          <a:prstGeom prst="rect">
            <a:avLst/>
          </a:prstGeom>
        </p:spPr>
      </p:pic>
      <p:pic>
        <p:nvPicPr>
          <p:cNvPr id="10" name="Graphic 4">
            <a:extLst>
              <a:ext uri="{FF2B5EF4-FFF2-40B4-BE49-F238E27FC236}">
                <a16:creationId xmlns:a16="http://schemas.microsoft.com/office/drawing/2014/main" id="{E6A28785-2D96-4B7F-B67A-BF947357B88C}"/>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t="26275" b="56545"/>
          <a:stretch/>
        </p:blipFill>
        <p:spPr>
          <a:xfrm>
            <a:off x="7750321" y="4805165"/>
            <a:ext cx="2378054" cy="586563"/>
          </a:xfrm>
          <a:prstGeom prst="rect">
            <a:avLst/>
          </a:prstGeom>
        </p:spPr>
      </p:pic>
      <p:pic>
        <p:nvPicPr>
          <p:cNvPr id="11" name="Picture 8">
            <a:extLst>
              <a:ext uri="{FF2B5EF4-FFF2-40B4-BE49-F238E27FC236}">
                <a16:creationId xmlns:a16="http://schemas.microsoft.com/office/drawing/2014/main" id="{2686B0AC-F053-47D6-839E-1F62DAD5D064}"/>
              </a:ext>
            </a:extLst>
          </p:cNvPr>
          <p:cNvPicPr>
            <a:picLocks noChangeAspect="1"/>
          </p:cNvPicPr>
          <p:nvPr/>
        </p:nvPicPr>
        <p:blipFill rotWithShape="1">
          <a:blip r:embed="rId5"/>
          <a:srcRect l="1" r="66064" b="58898"/>
          <a:stretch/>
        </p:blipFill>
        <p:spPr>
          <a:xfrm>
            <a:off x="6315881" y="3326855"/>
            <a:ext cx="2294719" cy="513689"/>
          </a:xfrm>
          <a:prstGeom prst="rect">
            <a:avLst/>
          </a:prstGeom>
        </p:spPr>
      </p:pic>
      <p:cxnSp>
        <p:nvCxnSpPr>
          <p:cNvPr id="13" name="Straight Connector 12"/>
          <p:cNvCxnSpPr/>
          <p:nvPr/>
        </p:nvCxnSpPr>
        <p:spPr>
          <a:xfrm flipV="1">
            <a:off x="6792686" y="3701143"/>
            <a:ext cx="487680" cy="1271451"/>
          </a:xfrm>
          <a:prstGeom prst="line">
            <a:avLst/>
          </a:prstGeom>
        </p:spPr>
        <p:style>
          <a:lnRef idx="3">
            <a:schemeClr val="accent2"/>
          </a:lnRef>
          <a:fillRef idx="0">
            <a:schemeClr val="accent2"/>
          </a:fillRef>
          <a:effectRef idx="2">
            <a:schemeClr val="accent2"/>
          </a:effectRef>
          <a:fontRef idx="minor">
            <a:schemeClr val="tx1"/>
          </a:fontRef>
        </p:style>
      </p:cxnSp>
      <p:cxnSp>
        <p:nvCxnSpPr>
          <p:cNvPr id="15" name="Straight Connector 14"/>
          <p:cNvCxnSpPr/>
          <p:nvPr/>
        </p:nvCxnSpPr>
        <p:spPr>
          <a:xfrm flipH="1" flipV="1">
            <a:off x="7686050" y="3701143"/>
            <a:ext cx="578538" cy="1280849"/>
          </a:xfrm>
          <a:prstGeom prst="line">
            <a:avLst/>
          </a:prstGeom>
        </p:spPr>
        <p:style>
          <a:lnRef idx="3">
            <a:schemeClr val="accent2"/>
          </a:lnRef>
          <a:fillRef idx="0">
            <a:schemeClr val="accent2"/>
          </a:fillRef>
          <a:effectRef idx="2">
            <a:schemeClr val="accent2"/>
          </a:effectRef>
          <a:fontRef idx="minor">
            <a:schemeClr val="tx1"/>
          </a:fontRef>
        </p:style>
      </p:cxnSp>
      <p:sp>
        <p:nvSpPr>
          <p:cNvPr id="20" name="Rectangle: Rounded Corners 71">
            <a:extLst>
              <a:ext uri="{FF2B5EF4-FFF2-40B4-BE49-F238E27FC236}">
                <a16:creationId xmlns:a16="http://schemas.microsoft.com/office/drawing/2014/main" id="{35D80F3C-11D5-4456-AE02-F5AD3868EBF6}"/>
              </a:ext>
            </a:extLst>
          </p:cNvPr>
          <p:cNvSpPr/>
          <p:nvPr/>
        </p:nvSpPr>
        <p:spPr>
          <a:xfrm>
            <a:off x="4647651" y="5017589"/>
            <a:ext cx="311573" cy="2235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1" name="Rectangle: Rounded Corners 71">
            <a:extLst>
              <a:ext uri="{FF2B5EF4-FFF2-40B4-BE49-F238E27FC236}">
                <a16:creationId xmlns:a16="http://schemas.microsoft.com/office/drawing/2014/main" id="{35D80F3C-11D5-4456-AE02-F5AD3868EBF6}"/>
              </a:ext>
            </a:extLst>
          </p:cNvPr>
          <p:cNvSpPr/>
          <p:nvPr/>
        </p:nvSpPr>
        <p:spPr>
          <a:xfrm>
            <a:off x="6218226" y="5016645"/>
            <a:ext cx="311573" cy="22352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22" name="Rectangle: Rounded Corners 71">
            <a:extLst>
              <a:ext uri="{FF2B5EF4-FFF2-40B4-BE49-F238E27FC236}">
                <a16:creationId xmlns:a16="http://schemas.microsoft.com/office/drawing/2014/main" id="{35D80F3C-11D5-4456-AE02-F5AD3868EBF6}"/>
              </a:ext>
            </a:extLst>
          </p:cNvPr>
          <p:cNvSpPr/>
          <p:nvPr/>
        </p:nvSpPr>
        <p:spPr>
          <a:xfrm>
            <a:off x="8494597" y="5017589"/>
            <a:ext cx="311573" cy="22352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5" name="Rectangle 4"/>
          <p:cNvSpPr/>
          <p:nvPr/>
        </p:nvSpPr>
        <p:spPr>
          <a:xfrm>
            <a:off x="4652766" y="5485078"/>
            <a:ext cx="4971169" cy="461665"/>
          </a:xfrm>
          <a:prstGeom prst="rect">
            <a:avLst/>
          </a:prstGeom>
        </p:spPr>
        <p:txBody>
          <a:bodyPr wrap="none">
            <a:spAutoFit/>
          </a:bodyPr>
          <a:lstStyle/>
          <a:p>
            <a:r>
              <a:rPr lang="en-SG" sz="2400" dirty="0"/>
              <a:t>	Creates a post-card per packet.</a:t>
            </a:r>
          </a:p>
        </p:txBody>
      </p:sp>
      <p:sp>
        <p:nvSpPr>
          <p:cNvPr id="9" name="Rectangle 8"/>
          <p:cNvSpPr/>
          <p:nvPr/>
        </p:nvSpPr>
        <p:spPr>
          <a:xfrm>
            <a:off x="4340848" y="3031078"/>
            <a:ext cx="5992859" cy="400110"/>
          </a:xfrm>
          <a:prstGeom prst="rect">
            <a:avLst/>
          </a:prstGeom>
        </p:spPr>
        <p:txBody>
          <a:bodyPr wrap="none">
            <a:spAutoFit/>
          </a:bodyPr>
          <a:lstStyle/>
          <a:p>
            <a:r>
              <a:rPr lang="en-SG" sz="2000" dirty="0">
                <a:solidFill>
                  <a:srgbClr val="FF0000"/>
                </a:solidFill>
              </a:rPr>
              <a:t>Not scalable, due to throughput and storage overheads.</a:t>
            </a:r>
          </a:p>
        </p:txBody>
      </p:sp>
      <p:pic>
        <p:nvPicPr>
          <p:cNvPr id="14" name="Picture 13"/>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380990" y="3741185"/>
            <a:ext cx="144764" cy="408745"/>
          </a:xfrm>
          <a:prstGeom prst="rect">
            <a:avLst/>
          </a:prstGeom>
        </p:spPr>
      </p:pic>
      <p:sp>
        <p:nvSpPr>
          <p:cNvPr id="19" name="Slide Number Placeholder 2">
            <a:extLst>
              <a:ext uri="{FF2B5EF4-FFF2-40B4-BE49-F238E27FC236}">
                <a16:creationId xmlns:a16="http://schemas.microsoft.com/office/drawing/2014/main" id="{56EF2E47-0A76-4457-90F4-59C9E5945008}"/>
              </a:ext>
            </a:extLst>
          </p:cNvPr>
          <p:cNvSpPr>
            <a:spLocks noGrp="1"/>
          </p:cNvSpPr>
          <p:nvPr>
            <p:ph type="sldNum" sz="quarter" idx="12"/>
          </p:nvPr>
        </p:nvSpPr>
        <p:spPr>
          <a:xfrm>
            <a:off x="8610600" y="6356350"/>
            <a:ext cx="2743200" cy="365125"/>
          </a:xfrm>
        </p:spPr>
        <p:txBody>
          <a:bodyPr/>
          <a:lstStyle/>
          <a:p>
            <a:fld id="{B2DC25EE-239B-4C5F-AAD1-255A7D5F1EE2}" type="slidenum">
              <a:rPr lang="en-US" smtClean="0"/>
              <a:t>8</a:t>
            </a:fld>
            <a:endParaRPr lang="en-US"/>
          </a:p>
        </p:txBody>
      </p:sp>
      <p:pic>
        <p:nvPicPr>
          <p:cNvPr id="26" name="Picture 2" descr="Image result for visibility images">
            <a:extLst>
              <a:ext uri="{FF2B5EF4-FFF2-40B4-BE49-F238E27FC236}">
                <a16:creationId xmlns:a16="http://schemas.microsoft.com/office/drawing/2014/main" id="{BE742E1D-9534-EE4E-89AA-54BF61621D97}"/>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87385" y="1218832"/>
            <a:ext cx="1515979" cy="1515979"/>
          </a:xfrm>
          <a:prstGeom prst="rect">
            <a:avLst/>
          </a:prstGeom>
          <a:noFill/>
          <a:extLst>
            <a:ext uri="{909E8E84-426E-40DD-AFC4-6F175D3DCCD1}">
              <a14:hiddenFill xmlns:a14="http://schemas.microsoft.com/office/drawing/2010/main">
                <a:solidFill>
                  <a:srgbClr val="FFFFFF"/>
                </a:solidFill>
              </a14:hiddenFill>
            </a:ext>
          </a:extLst>
        </p:spPr>
      </p:pic>
      <p:sp>
        <p:nvSpPr>
          <p:cNvPr id="27" name="Rectangle 26">
            <a:extLst>
              <a:ext uri="{FF2B5EF4-FFF2-40B4-BE49-F238E27FC236}">
                <a16:creationId xmlns:a16="http://schemas.microsoft.com/office/drawing/2014/main" id="{803D79AB-3805-1349-BB11-733E1752EA03}"/>
              </a:ext>
            </a:extLst>
          </p:cNvPr>
          <p:cNvSpPr/>
          <p:nvPr/>
        </p:nvSpPr>
        <p:spPr>
          <a:xfrm>
            <a:off x="-1817144" y="297158"/>
            <a:ext cx="5525039" cy="523220"/>
          </a:xfrm>
          <a:prstGeom prst="rect">
            <a:avLst/>
          </a:prstGeom>
        </p:spPr>
        <p:txBody>
          <a:bodyPr wrap="square">
            <a:spAutoFit/>
          </a:bodyPr>
          <a:lstStyle/>
          <a:p>
            <a:pPr algn="ctr"/>
            <a:r>
              <a:rPr lang="en-SG" sz="2800" b="1" i="1" dirty="0">
                <a:solidFill>
                  <a:schemeClr val="accent1"/>
                </a:solidFill>
              </a:rPr>
              <a:t>Visibility</a:t>
            </a:r>
          </a:p>
        </p:txBody>
      </p:sp>
      <p:sp>
        <p:nvSpPr>
          <p:cNvPr id="28" name="Rectangle 27">
            <a:extLst>
              <a:ext uri="{FF2B5EF4-FFF2-40B4-BE49-F238E27FC236}">
                <a16:creationId xmlns:a16="http://schemas.microsoft.com/office/drawing/2014/main" id="{B632BFA0-D505-B043-9C52-B1B2105DD38D}"/>
              </a:ext>
            </a:extLst>
          </p:cNvPr>
          <p:cNvSpPr/>
          <p:nvPr/>
        </p:nvSpPr>
        <p:spPr>
          <a:xfrm>
            <a:off x="693187" y="297158"/>
            <a:ext cx="5525039" cy="523220"/>
          </a:xfrm>
          <a:prstGeom prst="rect">
            <a:avLst/>
          </a:prstGeom>
        </p:spPr>
        <p:txBody>
          <a:bodyPr wrap="square">
            <a:spAutoFit/>
          </a:bodyPr>
          <a:lstStyle/>
          <a:p>
            <a:pPr algn="ctr"/>
            <a:r>
              <a:rPr lang="en-SG" sz="2800" b="1" i="1" dirty="0">
                <a:solidFill>
                  <a:schemeClr val="accent1"/>
                </a:solidFill>
              </a:rPr>
              <a:t>Retrospection</a:t>
            </a:r>
          </a:p>
        </p:txBody>
      </p:sp>
      <p:pic>
        <p:nvPicPr>
          <p:cNvPr id="29" name="Picture 2" descr="Rewind Time Icons - Download Free Vector Icons | Noun Project">
            <a:extLst>
              <a:ext uri="{FF2B5EF4-FFF2-40B4-BE49-F238E27FC236}">
                <a16:creationId xmlns:a16="http://schemas.microsoft.com/office/drawing/2014/main" id="{CD909D08-0282-DB40-8B39-A09398E01AD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782162" y="1298231"/>
            <a:ext cx="1256525" cy="1256525"/>
          </a:xfrm>
          <a:prstGeom prst="rect">
            <a:avLst/>
          </a:prstGeom>
          <a:noFill/>
          <a:extLst>
            <a:ext uri="{909E8E84-426E-40DD-AFC4-6F175D3DCCD1}">
              <a14:hiddenFill xmlns:a14="http://schemas.microsoft.com/office/drawing/2010/main">
                <a:solidFill>
                  <a:srgbClr val="FFFFFF"/>
                </a:solidFill>
              </a14:hiddenFill>
            </a:ext>
          </a:extLst>
        </p:spPr>
      </p:pic>
      <p:sp>
        <p:nvSpPr>
          <p:cNvPr id="30" name="Rectangle: Rounded Corners 3">
            <a:extLst>
              <a:ext uri="{FF2B5EF4-FFF2-40B4-BE49-F238E27FC236}">
                <a16:creationId xmlns:a16="http://schemas.microsoft.com/office/drawing/2014/main" id="{BCAFDDC4-B32A-704B-B60B-4CE6DCDF83A7}"/>
              </a:ext>
            </a:extLst>
          </p:cNvPr>
          <p:cNvSpPr/>
          <p:nvPr/>
        </p:nvSpPr>
        <p:spPr>
          <a:xfrm>
            <a:off x="0" y="3598"/>
            <a:ext cx="4647651" cy="2987566"/>
          </a:xfrm>
          <a:prstGeom prst="roundRect">
            <a:avLst/>
          </a:prstGeom>
          <a:solidFill>
            <a:srgbClr val="4472C4">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3" name="Rectangle 22">
            <a:extLst>
              <a:ext uri="{FF2B5EF4-FFF2-40B4-BE49-F238E27FC236}">
                <a16:creationId xmlns:a16="http://schemas.microsoft.com/office/drawing/2014/main" id="{AF3FC15A-A10E-E640-B58D-515A75B24E2C}"/>
              </a:ext>
            </a:extLst>
          </p:cNvPr>
          <p:cNvSpPr/>
          <p:nvPr/>
        </p:nvSpPr>
        <p:spPr>
          <a:xfrm>
            <a:off x="-39756" y="6215746"/>
            <a:ext cx="11224591" cy="646331"/>
          </a:xfrm>
          <a:prstGeom prst="rect">
            <a:avLst/>
          </a:prstGeom>
        </p:spPr>
        <p:txBody>
          <a:bodyPr wrap="square">
            <a:spAutoFit/>
          </a:bodyPr>
          <a:lstStyle/>
          <a:p>
            <a:r>
              <a:rPr lang="en-US" dirty="0"/>
              <a:t>﻿* ” I Know What Your Packet Did Last Hop: Using Packet Histories to Troubleshoot Networks “, N. </a:t>
            </a:r>
            <a:r>
              <a:rPr lang="en-US" dirty="0" err="1"/>
              <a:t>Handigol</a:t>
            </a:r>
            <a:r>
              <a:rPr lang="en-US" dirty="0"/>
              <a:t>, B. Heller, V. </a:t>
            </a:r>
            <a:r>
              <a:rPr lang="en-US" dirty="0" err="1"/>
              <a:t>Jeyakumar</a:t>
            </a:r>
            <a:r>
              <a:rPr lang="en-US" dirty="0"/>
              <a:t>, D. </a:t>
            </a:r>
            <a:r>
              <a:rPr lang="en-US" dirty="0" err="1"/>
              <a:t>Mazières</a:t>
            </a:r>
            <a:r>
              <a:rPr lang="en-US" dirty="0"/>
              <a:t>, and N. McKeown, NSDI, 2014.</a:t>
            </a:r>
          </a:p>
        </p:txBody>
      </p:sp>
      <p:sp>
        <p:nvSpPr>
          <p:cNvPr id="25" name="Content Placeholder 2">
            <a:extLst>
              <a:ext uri="{FF2B5EF4-FFF2-40B4-BE49-F238E27FC236}">
                <a16:creationId xmlns:a16="http://schemas.microsoft.com/office/drawing/2014/main" id="{CB1DD0C5-C7E8-EE49-B605-AFB96C2D424A}"/>
              </a:ext>
            </a:extLst>
          </p:cNvPr>
          <p:cNvSpPr txBox="1">
            <a:spLocks/>
          </p:cNvSpPr>
          <p:nvPr/>
        </p:nvSpPr>
        <p:spPr>
          <a:xfrm>
            <a:off x="6374012" y="1926494"/>
            <a:ext cx="5831835" cy="13219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SG" b="1" i="1" dirty="0"/>
              <a:t>Per-packet Postcards </a:t>
            </a:r>
          </a:p>
          <a:p>
            <a:pPr marL="0" indent="0">
              <a:buFont typeface="Arial" panose="020B0604020202020204" pitchFamily="34" charset="0"/>
              <a:buNone/>
            </a:pPr>
            <a:r>
              <a:rPr lang="en-SG" b="1" i="1" dirty="0"/>
              <a:t>[</a:t>
            </a:r>
            <a:r>
              <a:rPr lang="en-SG" b="1" i="1" dirty="0" err="1"/>
              <a:t>NetSight</a:t>
            </a:r>
            <a:r>
              <a:rPr lang="en-SG" b="1" i="1" dirty="0"/>
              <a:t>*, INT-XD]</a:t>
            </a:r>
          </a:p>
        </p:txBody>
      </p:sp>
    </p:spTree>
    <p:extLst>
      <p:ext uri="{BB962C8B-B14F-4D97-AF65-F5344CB8AC3E}">
        <p14:creationId xmlns:p14="http://schemas.microsoft.com/office/powerpoint/2010/main" val="154839011"/>
      </p:ext>
    </p:extLst>
  </p:cSld>
  <p:clrMapOvr>
    <a:masterClrMapping/>
  </p:clrMapOvr>
  <mc:AlternateContent xmlns:mc="http://schemas.openxmlformats.org/markup-compatibility/2006" xmlns:p14="http://schemas.microsoft.com/office/powerpoint/2010/main">
    <mc:Choice Requires="p14">
      <p:transition spd="slow" p14:dur="2000" advTm="13140"/>
    </mc:Choice>
    <mc:Fallback xmlns="">
      <p:transition spd="slow" advTm="13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par>
                          <p:cTn id="7" fill="hold">
                            <p:stCondLst>
                              <p:cond delay="0"/>
                            </p:stCondLst>
                            <p:childTnLst>
                              <p:par>
                                <p:cTn id="8" presetID="0" presetClass="path" presetSubtype="0" accel="50000" decel="50000" fill="hold" grpId="0" nodeType="afterEffect">
                                  <p:stCondLst>
                                    <p:cond delay="0"/>
                                  </p:stCondLst>
                                  <p:childTnLst>
                                    <p:animMotion origin="layout" path="M 0 0 L 0.15143 0.00255 " pathEditMode="relative" ptsTypes="AA">
                                      <p:cBhvr>
                                        <p:cTn id="9" dur="1000" fill="hold"/>
                                        <p:tgtEl>
                                          <p:spTgt spid="20"/>
                                        </p:tgtEl>
                                        <p:attrNameLst>
                                          <p:attrName>ppt_x</p:attrName>
                                          <p:attrName>ppt_y</p:attrName>
                                        </p:attrNameLst>
                                      </p:cBhvr>
                                    </p:animMotion>
                                  </p:childTnLst>
                                </p:cTn>
                              </p:par>
                            </p:childTnLst>
                          </p:cTn>
                        </p:par>
                        <p:par>
                          <p:cTn id="10" fill="hold">
                            <p:stCondLst>
                              <p:cond delay="1000"/>
                            </p:stCondLst>
                            <p:childTnLst>
                              <p:par>
                                <p:cTn id="11" presetID="1" presetClass="entr" presetSubtype="0" fill="hold" grpId="0" nodeType="after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par>
                          <p:cTn id="13" fill="hold">
                            <p:stCondLst>
                              <p:cond delay="1000"/>
                            </p:stCondLst>
                            <p:childTnLst>
                              <p:par>
                                <p:cTn id="14" presetID="0" presetClass="path" presetSubtype="0" accel="50000" decel="50000" fill="hold" grpId="1" nodeType="afterEffect">
                                  <p:stCondLst>
                                    <p:cond delay="0"/>
                                  </p:stCondLst>
                                  <p:childTnLst>
                                    <p:animMotion origin="layout" path="M -0.00013 4.81481E-6 L 0.06797 -0.22408 " pathEditMode="relative" ptsTypes="AA">
                                      <p:cBhvr>
                                        <p:cTn id="15" dur="1000" fill="hold"/>
                                        <p:tgtEl>
                                          <p:spTgt spid="21"/>
                                        </p:tgtEl>
                                        <p:attrNameLst>
                                          <p:attrName>ppt_x</p:attrName>
                                          <p:attrName>ppt_y</p:attrName>
                                        </p:attrNameLst>
                                      </p:cBhvr>
                                    </p:animMotion>
                                  </p:childTnLst>
                                </p:cTn>
                              </p:par>
                              <p:par>
                                <p:cTn id="16" presetID="0" presetClass="path" presetSubtype="0" accel="50000" decel="50000" fill="hold" grpId="1" nodeType="withEffect">
                                  <p:stCondLst>
                                    <p:cond delay="0"/>
                                  </p:stCondLst>
                                  <p:childTnLst>
                                    <p:animMotion origin="layout" path="M 0.15182 0.00254 L 0.33971 0.00254 " pathEditMode="relative" ptsTypes="AA">
                                      <p:cBhvr>
                                        <p:cTn id="17" dur="1000" fill="hold"/>
                                        <p:tgtEl>
                                          <p:spTgt spid="20"/>
                                        </p:tgtEl>
                                        <p:attrNameLst>
                                          <p:attrName>ppt_x</p:attrName>
                                          <p:attrName>ppt_y</p:attrName>
                                        </p:attrNameLst>
                                      </p:cBhvr>
                                    </p:animMotion>
                                  </p:childTnLst>
                                </p:cTn>
                              </p:par>
                            </p:childTnLst>
                          </p:cTn>
                        </p:par>
                        <p:par>
                          <p:cTn id="18" fill="hold">
                            <p:stCondLst>
                              <p:cond delay="2000"/>
                            </p:stCondLst>
                            <p:childTnLst>
                              <p:par>
                                <p:cTn id="19" presetID="1" presetClass="exit" presetSubtype="0" fill="hold" grpId="2" nodeType="afterEffect">
                                  <p:stCondLst>
                                    <p:cond delay="0"/>
                                  </p:stCondLst>
                                  <p:childTnLst>
                                    <p:set>
                                      <p:cBhvr>
                                        <p:cTn id="20" dur="1" fill="hold">
                                          <p:stCondLst>
                                            <p:cond delay="0"/>
                                          </p:stCondLst>
                                        </p:cTn>
                                        <p:tgtEl>
                                          <p:spTgt spid="21"/>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0" presetClass="path" presetSubtype="0" accel="50000" decel="50000" fill="hold" grpId="1" nodeType="withEffect">
                                  <p:stCondLst>
                                    <p:cond delay="0"/>
                                  </p:stCondLst>
                                  <p:childTnLst>
                                    <p:animMotion origin="layout" path="M -0.00053 0.00115 L -0.07448 -0.22269 " pathEditMode="relative" rAng="0" ptsTypes="AA">
                                      <p:cBhvr>
                                        <p:cTn id="24" dur="1000" fill="hold"/>
                                        <p:tgtEl>
                                          <p:spTgt spid="22"/>
                                        </p:tgtEl>
                                        <p:attrNameLst>
                                          <p:attrName>ppt_x</p:attrName>
                                          <p:attrName>ppt_y</p:attrName>
                                        </p:attrNameLst>
                                      </p:cBhvr>
                                      <p:rCtr x="-3698" y="-11204"/>
                                    </p:animMotion>
                                  </p:childTnLst>
                                </p:cTn>
                              </p:par>
                              <p:par>
                                <p:cTn id="25" presetID="0" presetClass="path" presetSubtype="0" accel="50000" decel="50000" fill="hold" grpId="2" nodeType="withEffect">
                                  <p:stCondLst>
                                    <p:cond delay="0"/>
                                  </p:stCondLst>
                                  <p:childTnLst>
                                    <p:animMotion origin="layout" path="M 0.3405 0.00254 L 0.43724 0.00115 " pathEditMode="relative" ptsTypes="AA">
                                      <p:cBhvr>
                                        <p:cTn id="26" dur="1000" fill="hold"/>
                                        <p:tgtEl>
                                          <p:spTgt spid="20"/>
                                        </p:tgtEl>
                                        <p:attrNameLst>
                                          <p:attrName>ppt_x</p:attrName>
                                          <p:attrName>ppt_y</p:attrName>
                                        </p:attrNameLst>
                                      </p:cBhvr>
                                    </p:animMotion>
                                  </p:childTnLst>
                                </p:cTn>
                              </p:par>
                            </p:childTnLst>
                          </p:cTn>
                        </p:par>
                        <p:par>
                          <p:cTn id="27" fill="hold">
                            <p:stCondLst>
                              <p:cond delay="3000"/>
                            </p:stCondLst>
                            <p:childTnLst>
                              <p:par>
                                <p:cTn id="28" presetID="1" presetClass="exit" presetSubtype="0" fill="hold" grpId="2" nodeType="afterEffect">
                                  <p:stCondLst>
                                    <p:cond delay="0"/>
                                  </p:stCondLst>
                                  <p:childTnLst>
                                    <p:set>
                                      <p:cBhvr>
                                        <p:cTn id="29" dur="1" fill="hold">
                                          <p:stCondLst>
                                            <p:cond delay="0"/>
                                          </p:stCondLst>
                                        </p:cTn>
                                        <p:tgtEl>
                                          <p:spTgt spid="22"/>
                                        </p:tgtEl>
                                        <p:attrNameLst>
                                          <p:attrName>style.visibility</p:attrName>
                                        </p:attrNameLst>
                                      </p:cBhvr>
                                      <p:to>
                                        <p:strVal val="hidden"/>
                                      </p:to>
                                    </p:set>
                                  </p:childTnLst>
                                </p:cTn>
                              </p:par>
                              <p:par>
                                <p:cTn id="30" presetID="1" presetClass="exit" presetSubtype="0" fill="hold" grpId="3" nodeType="withEffect">
                                  <p:stCondLst>
                                    <p:cond delay="0"/>
                                  </p:stCondLst>
                                  <p:childTnLst>
                                    <p:set>
                                      <p:cBhvr>
                                        <p:cTn id="31" dur="1" fill="hold">
                                          <p:stCondLst>
                                            <p:cond delay="0"/>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0" grpId="1" animBg="1"/>
      <p:bldP spid="20" grpId="2" animBg="1"/>
      <p:bldP spid="20" grpId="3" animBg="1"/>
      <p:bldP spid="21" grpId="0" animBg="1"/>
      <p:bldP spid="21" grpId="1" animBg="1"/>
      <p:bldP spid="21" grpId="2" animBg="1"/>
      <p:bldP spid="22" grpId="0" animBg="1"/>
      <p:bldP spid="22" grpId="1" animBg="1"/>
      <p:bldP spid="22" grpId="2"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568225" y="5604151"/>
            <a:ext cx="6674519" cy="461665"/>
          </a:xfrm>
          <a:prstGeom prst="rect">
            <a:avLst/>
          </a:prstGeom>
        </p:spPr>
        <p:txBody>
          <a:bodyPr wrap="none">
            <a:spAutoFit/>
          </a:bodyPr>
          <a:lstStyle/>
          <a:p>
            <a:r>
              <a:rPr lang="en-SG" sz="2400" b="1" i="1" dirty="0"/>
              <a:t>	</a:t>
            </a:r>
            <a:r>
              <a:rPr lang="en-SG" sz="2400" i="1" dirty="0"/>
              <a:t>Attaches telemetry information in the packet</a:t>
            </a:r>
          </a:p>
        </p:txBody>
      </p:sp>
      <p:cxnSp>
        <p:nvCxnSpPr>
          <p:cNvPr id="8" name="Straight Connector 5"/>
          <p:cNvCxnSpPr/>
          <p:nvPr/>
        </p:nvCxnSpPr>
        <p:spPr>
          <a:xfrm>
            <a:off x="6984274" y="5129349"/>
            <a:ext cx="1097280" cy="0"/>
          </a:xfrm>
          <a:prstGeom prst="line">
            <a:avLst/>
          </a:prstGeom>
        </p:spPr>
        <p:style>
          <a:lnRef idx="3">
            <a:schemeClr val="dk1"/>
          </a:lnRef>
          <a:fillRef idx="0">
            <a:schemeClr val="dk1"/>
          </a:fillRef>
          <a:effectRef idx="2">
            <a:schemeClr val="dk1"/>
          </a:effectRef>
          <a:fontRef idx="minor">
            <a:schemeClr val="tx1"/>
          </a:fontRef>
        </p:style>
      </p:cxnSp>
      <p:pic>
        <p:nvPicPr>
          <p:cNvPr id="9" name="Graphic 4">
            <a:extLst>
              <a:ext uri="{FF2B5EF4-FFF2-40B4-BE49-F238E27FC236}">
                <a16:creationId xmlns:a16="http://schemas.microsoft.com/office/drawing/2014/main" id="{E6A28785-2D96-4B7F-B67A-BF947357B88C}"/>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4959224" y="4805166"/>
            <a:ext cx="2378054" cy="586563"/>
          </a:xfrm>
          <a:prstGeom prst="rect">
            <a:avLst/>
          </a:prstGeom>
        </p:spPr>
      </p:pic>
      <p:pic>
        <p:nvPicPr>
          <p:cNvPr id="10" name="Graphic 4">
            <a:extLst>
              <a:ext uri="{FF2B5EF4-FFF2-40B4-BE49-F238E27FC236}">
                <a16:creationId xmlns:a16="http://schemas.microsoft.com/office/drawing/2014/main" id="{E6A28785-2D96-4B7F-B67A-BF947357B88C}"/>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t="26275" b="56545"/>
          <a:stretch/>
        </p:blipFill>
        <p:spPr>
          <a:xfrm>
            <a:off x="7750321" y="4805165"/>
            <a:ext cx="2378054" cy="586563"/>
          </a:xfrm>
          <a:prstGeom prst="rect">
            <a:avLst/>
          </a:prstGeom>
        </p:spPr>
      </p:pic>
      <p:sp>
        <p:nvSpPr>
          <p:cNvPr id="11" name="Rectangle: Rounded Corners 71">
            <a:extLst>
              <a:ext uri="{FF2B5EF4-FFF2-40B4-BE49-F238E27FC236}">
                <a16:creationId xmlns:a16="http://schemas.microsoft.com/office/drawing/2014/main" id="{35D80F3C-11D5-4456-AE02-F5AD3868EBF6}"/>
              </a:ext>
            </a:extLst>
          </p:cNvPr>
          <p:cNvSpPr/>
          <p:nvPr/>
        </p:nvSpPr>
        <p:spPr>
          <a:xfrm>
            <a:off x="4647651" y="5017589"/>
            <a:ext cx="311573" cy="2235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2" name="Rectangle: Rounded Corners 71">
            <a:extLst>
              <a:ext uri="{FF2B5EF4-FFF2-40B4-BE49-F238E27FC236}">
                <a16:creationId xmlns:a16="http://schemas.microsoft.com/office/drawing/2014/main" id="{35D80F3C-11D5-4456-AE02-F5AD3868EBF6}"/>
              </a:ext>
            </a:extLst>
          </p:cNvPr>
          <p:cNvSpPr/>
          <p:nvPr/>
        </p:nvSpPr>
        <p:spPr>
          <a:xfrm>
            <a:off x="6806521" y="5035895"/>
            <a:ext cx="101683" cy="224464"/>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G"/>
          </a:p>
        </p:txBody>
      </p:sp>
      <p:sp>
        <p:nvSpPr>
          <p:cNvPr id="15" name="Rectangle: Rounded Corners 71">
            <a:extLst>
              <a:ext uri="{FF2B5EF4-FFF2-40B4-BE49-F238E27FC236}">
                <a16:creationId xmlns:a16="http://schemas.microsoft.com/office/drawing/2014/main" id="{35D80F3C-11D5-4456-AE02-F5AD3868EBF6}"/>
              </a:ext>
            </a:extLst>
          </p:cNvPr>
          <p:cNvSpPr/>
          <p:nvPr/>
        </p:nvSpPr>
        <p:spPr>
          <a:xfrm>
            <a:off x="9231641" y="5026270"/>
            <a:ext cx="101683" cy="22446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SG"/>
          </a:p>
        </p:txBody>
      </p:sp>
      <p:pic>
        <p:nvPicPr>
          <p:cNvPr id="16" name="Picture 8">
            <a:extLst>
              <a:ext uri="{FF2B5EF4-FFF2-40B4-BE49-F238E27FC236}">
                <a16:creationId xmlns:a16="http://schemas.microsoft.com/office/drawing/2014/main" id="{2686B0AC-F053-47D6-839E-1F62DAD5D064}"/>
              </a:ext>
            </a:extLst>
          </p:cNvPr>
          <p:cNvPicPr>
            <a:picLocks noChangeAspect="1"/>
          </p:cNvPicPr>
          <p:nvPr/>
        </p:nvPicPr>
        <p:blipFill rotWithShape="1">
          <a:blip r:embed="rId6"/>
          <a:srcRect l="1" r="66064" b="58898"/>
          <a:stretch/>
        </p:blipFill>
        <p:spPr>
          <a:xfrm>
            <a:off x="10483411" y="4962455"/>
            <a:ext cx="1278452" cy="286190"/>
          </a:xfrm>
          <a:prstGeom prst="rect">
            <a:avLst/>
          </a:prstGeom>
        </p:spPr>
      </p:pic>
      <p:cxnSp>
        <p:nvCxnSpPr>
          <p:cNvPr id="17" name="Straight Connector 5">
            <a:extLst>
              <a:ext uri="{FF2B5EF4-FFF2-40B4-BE49-F238E27FC236}">
                <a16:creationId xmlns:a16="http://schemas.microsoft.com/office/drawing/2014/main" id="{C4F73515-B2AA-4B48-9F21-FCD0D06FF6D6}"/>
              </a:ext>
            </a:extLst>
          </p:cNvPr>
          <p:cNvCxnSpPr>
            <a:cxnSpLocks/>
            <a:endCxn id="16" idx="1"/>
          </p:cNvCxnSpPr>
          <p:nvPr/>
        </p:nvCxnSpPr>
        <p:spPr>
          <a:xfrm>
            <a:off x="9753600" y="5105550"/>
            <a:ext cx="729811" cy="0"/>
          </a:xfrm>
          <a:prstGeom prst="line">
            <a:avLst/>
          </a:prstGeom>
        </p:spPr>
        <p:style>
          <a:lnRef idx="3">
            <a:schemeClr val="dk1"/>
          </a:lnRef>
          <a:fillRef idx="0">
            <a:schemeClr val="dk1"/>
          </a:fillRef>
          <a:effectRef idx="2">
            <a:schemeClr val="dk1"/>
          </a:effectRef>
          <a:fontRef idx="minor">
            <a:schemeClr val="tx1"/>
          </a:fontRef>
        </p:style>
      </p:cxnSp>
      <p:sp>
        <p:nvSpPr>
          <p:cNvPr id="20" name="Content Placeholder 2">
            <a:extLst>
              <a:ext uri="{FF2B5EF4-FFF2-40B4-BE49-F238E27FC236}">
                <a16:creationId xmlns:a16="http://schemas.microsoft.com/office/drawing/2014/main" id="{1CF783C0-8CFE-470C-8C6A-279049E2F6BB}"/>
              </a:ext>
            </a:extLst>
          </p:cNvPr>
          <p:cNvSpPr txBox="1">
            <a:spLocks/>
          </p:cNvSpPr>
          <p:nvPr/>
        </p:nvSpPr>
        <p:spPr>
          <a:xfrm>
            <a:off x="6322882" y="2160343"/>
            <a:ext cx="4335160" cy="10785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SG" b="1" i="1" dirty="0"/>
              <a:t>In-band Network Telemetry </a:t>
            </a:r>
          </a:p>
          <a:p>
            <a:pPr marL="0" indent="0">
              <a:buFont typeface="Arial" panose="020B0604020202020204" pitchFamily="34" charset="0"/>
              <a:buNone/>
            </a:pPr>
            <a:r>
              <a:rPr lang="en-SG" b="1" i="1" dirty="0"/>
              <a:t>                 [INT]</a:t>
            </a:r>
          </a:p>
        </p:txBody>
      </p:sp>
      <p:sp>
        <p:nvSpPr>
          <p:cNvPr id="18" name="Slide Number Placeholder 2">
            <a:extLst>
              <a:ext uri="{FF2B5EF4-FFF2-40B4-BE49-F238E27FC236}">
                <a16:creationId xmlns:a16="http://schemas.microsoft.com/office/drawing/2014/main" id="{2954E85C-23CD-4772-8396-2AB91D895DAA}"/>
              </a:ext>
            </a:extLst>
          </p:cNvPr>
          <p:cNvSpPr>
            <a:spLocks noGrp="1"/>
          </p:cNvSpPr>
          <p:nvPr>
            <p:ph type="sldNum" sz="quarter" idx="12"/>
          </p:nvPr>
        </p:nvSpPr>
        <p:spPr>
          <a:xfrm>
            <a:off x="8610600" y="6356350"/>
            <a:ext cx="2743200" cy="365125"/>
          </a:xfrm>
        </p:spPr>
        <p:txBody>
          <a:bodyPr/>
          <a:lstStyle/>
          <a:p>
            <a:fld id="{B2DC25EE-239B-4C5F-AAD1-255A7D5F1EE2}" type="slidenum">
              <a:rPr lang="en-US" smtClean="0"/>
              <a:t>9</a:t>
            </a:fld>
            <a:endParaRPr lang="en-US"/>
          </a:p>
        </p:txBody>
      </p:sp>
      <p:sp>
        <p:nvSpPr>
          <p:cNvPr id="22" name="Rectangle: Rounded Corners 3">
            <a:extLst>
              <a:ext uri="{FF2B5EF4-FFF2-40B4-BE49-F238E27FC236}">
                <a16:creationId xmlns:a16="http://schemas.microsoft.com/office/drawing/2014/main" id="{C76E842D-958E-2846-A504-C44AF56FF6E1}"/>
              </a:ext>
            </a:extLst>
          </p:cNvPr>
          <p:cNvSpPr/>
          <p:nvPr/>
        </p:nvSpPr>
        <p:spPr>
          <a:xfrm>
            <a:off x="0" y="3598"/>
            <a:ext cx="4647651" cy="2987566"/>
          </a:xfrm>
          <a:prstGeom prst="roundRect">
            <a:avLst/>
          </a:prstGeom>
          <a:solidFill>
            <a:srgbClr val="4472C4">
              <a:alpha val="2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pic>
        <p:nvPicPr>
          <p:cNvPr id="23" name="Picture 2" descr="Image result for visibility images">
            <a:extLst>
              <a:ext uri="{FF2B5EF4-FFF2-40B4-BE49-F238E27FC236}">
                <a16:creationId xmlns:a16="http://schemas.microsoft.com/office/drawing/2014/main" id="{F2A71E81-7DB0-A44A-A0CC-089A64A82F7D}"/>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87385" y="1218832"/>
            <a:ext cx="1515979" cy="1515979"/>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A3DD77B0-A0A0-644E-BCCB-7D9A1E29E0F6}"/>
              </a:ext>
            </a:extLst>
          </p:cNvPr>
          <p:cNvSpPr/>
          <p:nvPr/>
        </p:nvSpPr>
        <p:spPr>
          <a:xfrm>
            <a:off x="-1817144" y="297158"/>
            <a:ext cx="5525039" cy="523220"/>
          </a:xfrm>
          <a:prstGeom prst="rect">
            <a:avLst/>
          </a:prstGeom>
        </p:spPr>
        <p:txBody>
          <a:bodyPr wrap="square">
            <a:spAutoFit/>
          </a:bodyPr>
          <a:lstStyle/>
          <a:p>
            <a:pPr algn="ctr"/>
            <a:r>
              <a:rPr lang="en-SG" sz="2800" b="1" i="1" dirty="0">
                <a:solidFill>
                  <a:schemeClr val="accent1"/>
                </a:solidFill>
              </a:rPr>
              <a:t>Visibility</a:t>
            </a:r>
          </a:p>
        </p:txBody>
      </p:sp>
      <p:sp>
        <p:nvSpPr>
          <p:cNvPr id="25" name="Rectangle 24">
            <a:extLst>
              <a:ext uri="{FF2B5EF4-FFF2-40B4-BE49-F238E27FC236}">
                <a16:creationId xmlns:a16="http://schemas.microsoft.com/office/drawing/2014/main" id="{6702F994-F61A-7540-94D3-EB7F7D6D0007}"/>
              </a:ext>
            </a:extLst>
          </p:cNvPr>
          <p:cNvSpPr/>
          <p:nvPr/>
        </p:nvSpPr>
        <p:spPr>
          <a:xfrm>
            <a:off x="693187" y="297158"/>
            <a:ext cx="5525039" cy="523220"/>
          </a:xfrm>
          <a:prstGeom prst="rect">
            <a:avLst/>
          </a:prstGeom>
        </p:spPr>
        <p:txBody>
          <a:bodyPr wrap="square">
            <a:spAutoFit/>
          </a:bodyPr>
          <a:lstStyle/>
          <a:p>
            <a:pPr algn="ctr"/>
            <a:r>
              <a:rPr lang="en-SG" sz="2800" b="1" i="1" dirty="0">
                <a:solidFill>
                  <a:schemeClr val="accent1"/>
                </a:solidFill>
              </a:rPr>
              <a:t>Retrospection</a:t>
            </a:r>
          </a:p>
        </p:txBody>
      </p:sp>
      <p:pic>
        <p:nvPicPr>
          <p:cNvPr id="26" name="Picture 2" descr="Rewind Time Icons - Download Free Vector Icons | Noun Project">
            <a:extLst>
              <a:ext uri="{FF2B5EF4-FFF2-40B4-BE49-F238E27FC236}">
                <a16:creationId xmlns:a16="http://schemas.microsoft.com/office/drawing/2014/main" id="{68B729DE-DAD9-724F-BD6A-F1D68F7E44F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782162" y="1298231"/>
            <a:ext cx="1256525" cy="1256525"/>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FC5B6A4E-3952-C348-97F2-92CF4F890A2F}"/>
              </a:ext>
            </a:extLst>
          </p:cNvPr>
          <p:cNvSpPr/>
          <p:nvPr/>
        </p:nvSpPr>
        <p:spPr>
          <a:xfrm>
            <a:off x="5221178" y="4141201"/>
            <a:ext cx="6778843" cy="461665"/>
          </a:xfrm>
          <a:prstGeom prst="rect">
            <a:avLst/>
          </a:prstGeom>
        </p:spPr>
        <p:txBody>
          <a:bodyPr wrap="none">
            <a:spAutoFit/>
          </a:bodyPr>
          <a:lstStyle/>
          <a:p>
            <a:r>
              <a:rPr lang="en-SG" sz="2400" b="1" i="1" dirty="0">
                <a:solidFill>
                  <a:srgbClr val="FF0000"/>
                </a:solidFill>
              </a:rPr>
              <a:t>Reduces goodput by </a:t>
            </a:r>
            <a:r>
              <a:rPr lang="en-SG" sz="2400" b="1" i="1" dirty="0" err="1">
                <a:solidFill>
                  <a:srgbClr val="FF0000"/>
                </a:solidFill>
              </a:rPr>
              <a:t>upto</a:t>
            </a:r>
            <a:r>
              <a:rPr lang="en-SG" sz="2400" b="1" i="1" dirty="0">
                <a:solidFill>
                  <a:srgbClr val="FF0000"/>
                </a:solidFill>
              </a:rPr>
              <a:t> 20% [PINT, SIGCOMM ‘20]</a:t>
            </a:r>
            <a:endParaRPr lang="en-SG" sz="2400" i="1" dirty="0">
              <a:solidFill>
                <a:srgbClr val="FF0000"/>
              </a:solidFill>
            </a:endParaRPr>
          </a:p>
        </p:txBody>
      </p:sp>
    </p:spTree>
    <p:custDataLst>
      <p:tags r:id="rId1"/>
    </p:custDataLst>
    <p:extLst>
      <p:ext uri="{BB962C8B-B14F-4D97-AF65-F5344CB8AC3E}">
        <p14:creationId xmlns:p14="http://schemas.microsoft.com/office/powerpoint/2010/main" val="2167779543"/>
      </p:ext>
    </p:extLst>
  </p:cSld>
  <p:clrMapOvr>
    <a:masterClrMapping/>
  </p:clrMapOvr>
  <mc:AlternateContent xmlns:mc="http://schemas.openxmlformats.org/markup-compatibility/2006" xmlns:p14="http://schemas.microsoft.com/office/powerpoint/2010/main">
    <mc:Choice Requires="p14">
      <p:transition spd="slow" p14:dur="2000" advTm="20238"/>
    </mc:Choice>
    <mc:Fallback xmlns="">
      <p:transition spd="slow" advTm="2023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4.16667E-7 3.33333E-6 L 0.15143 0.00254 " pathEditMode="relative" rAng="0" ptsTypes="AA">
                                      <p:cBhvr>
                                        <p:cTn id="6" dur="1000" fill="hold"/>
                                        <p:tgtEl>
                                          <p:spTgt spid="11"/>
                                        </p:tgtEl>
                                        <p:attrNameLst>
                                          <p:attrName>ppt_x</p:attrName>
                                          <p:attrName>ppt_y</p:attrName>
                                        </p:attrNameLst>
                                      </p:cBhvr>
                                      <p:rCtr x="7565" y="116"/>
                                    </p:animMotion>
                                  </p:childTnLst>
                                </p:cTn>
                              </p:par>
                            </p:childTnLst>
                          </p:cTn>
                        </p:par>
                        <p:par>
                          <p:cTn id="7" fill="hold">
                            <p:stCondLst>
                              <p:cond delay="1000"/>
                            </p:stCondLst>
                            <p:childTnLst>
                              <p:par>
                                <p:cTn id="8" presetID="1"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childTnLst>
                                </p:cTn>
                              </p:par>
                            </p:childTnLst>
                          </p:cTn>
                        </p:par>
                        <p:par>
                          <p:cTn id="10" fill="hold">
                            <p:stCondLst>
                              <p:cond delay="1000"/>
                            </p:stCondLst>
                            <p:childTnLst>
                              <p:par>
                                <p:cTn id="11" presetID="0" presetClass="path" presetSubtype="0" accel="50000" decel="50000" fill="hold" grpId="1" nodeType="afterEffect">
                                  <p:stCondLst>
                                    <p:cond delay="0"/>
                                  </p:stCondLst>
                                  <p:childTnLst>
                                    <p:animMotion origin="layout" path="M 0.15182 0.00254 L 0.33971 0.00254 " pathEditMode="relative" rAng="0" ptsTypes="AA">
                                      <p:cBhvr>
                                        <p:cTn id="12" dur="1000" fill="hold"/>
                                        <p:tgtEl>
                                          <p:spTgt spid="11"/>
                                        </p:tgtEl>
                                        <p:attrNameLst>
                                          <p:attrName>ppt_x</p:attrName>
                                          <p:attrName>ppt_y</p:attrName>
                                        </p:attrNameLst>
                                      </p:cBhvr>
                                      <p:rCtr x="9388" y="0"/>
                                    </p:animMotion>
                                  </p:childTnLst>
                                </p:cTn>
                              </p:par>
                              <p:par>
                                <p:cTn id="13" presetID="0" presetClass="path" presetSubtype="0" accel="50000" decel="50000" fill="hold" grpId="1" nodeType="withEffect">
                                  <p:stCondLst>
                                    <p:cond delay="0"/>
                                  </p:stCondLst>
                                  <p:childTnLst>
                                    <p:animMotion origin="layout" path="M -0.00156 -4.44444E-6 L 0.19023 -0.00138 " pathEditMode="relative" rAng="0" ptsTypes="AA">
                                      <p:cBhvr>
                                        <p:cTn id="14" dur="1000" fill="hold"/>
                                        <p:tgtEl>
                                          <p:spTgt spid="12"/>
                                        </p:tgtEl>
                                        <p:attrNameLst>
                                          <p:attrName>ppt_x</p:attrName>
                                          <p:attrName>ppt_y</p:attrName>
                                        </p:attrNameLst>
                                      </p:cBhvr>
                                      <p:rCtr x="9583" y="-69"/>
                                    </p:animMotion>
                                  </p:childTnLst>
                                </p:cTn>
                              </p:par>
                            </p:childTnLst>
                          </p:cTn>
                        </p:par>
                        <p:par>
                          <p:cTn id="15" fill="hold">
                            <p:stCondLst>
                              <p:cond delay="2000"/>
                            </p:stCondLst>
                            <p:childTnLst>
                              <p:par>
                                <p:cTn id="16" presetID="1"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childTnLst>
                                </p:cTn>
                              </p:par>
                            </p:childTnLst>
                          </p:cTn>
                        </p:par>
                        <p:par>
                          <p:cTn id="18" fill="hold">
                            <p:stCondLst>
                              <p:cond delay="2000"/>
                            </p:stCondLst>
                            <p:childTnLst>
                              <p:par>
                                <p:cTn id="19" presetID="0" presetClass="path" presetSubtype="0" accel="50000" decel="50000" fill="hold" grpId="2" nodeType="afterEffect">
                                  <p:stCondLst>
                                    <p:cond delay="0"/>
                                  </p:stCondLst>
                                  <p:childTnLst>
                                    <p:animMotion origin="layout" path="M 0.34596 0.00254 L 0.49102 3.33333E-6 " pathEditMode="relative" rAng="0" ptsTypes="AA">
                                      <p:cBhvr>
                                        <p:cTn id="20" dur="1000" fill="hold"/>
                                        <p:tgtEl>
                                          <p:spTgt spid="11"/>
                                        </p:tgtEl>
                                        <p:attrNameLst>
                                          <p:attrName>ppt_x</p:attrName>
                                          <p:attrName>ppt_y</p:attrName>
                                        </p:attrNameLst>
                                      </p:cBhvr>
                                      <p:rCtr x="7253" y="-139"/>
                                    </p:animMotion>
                                  </p:childTnLst>
                                </p:cTn>
                              </p:par>
                              <p:par>
                                <p:cTn id="21" presetID="0" presetClass="path" presetSubtype="0" accel="50000" decel="50000" fill="hold" grpId="2" nodeType="withEffect">
                                  <p:stCondLst>
                                    <p:cond delay="0"/>
                                  </p:stCondLst>
                                  <p:childTnLst>
                                    <p:animMotion origin="layout" path="M 0.18906 -0.00115 L 0.33438 -0.00254 " pathEditMode="relative" rAng="0" ptsTypes="AA">
                                      <p:cBhvr>
                                        <p:cTn id="22" dur="1000" fill="hold"/>
                                        <p:tgtEl>
                                          <p:spTgt spid="12"/>
                                        </p:tgtEl>
                                        <p:attrNameLst>
                                          <p:attrName>ppt_x</p:attrName>
                                          <p:attrName>ppt_y</p:attrName>
                                        </p:attrNameLst>
                                      </p:cBhvr>
                                      <p:rCtr x="7266" y="-69"/>
                                    </p:animMotion>
                                  </p:childTnLst>
                                </p:cTn>
                              </p:par>
                              <p:par>
                                <p:cTn id="23" presetID="0" presetClass="path" presetSubtype="0" accel="50000" decel="50000" fill="hold" grpId="1" nodeType="withEffect">
                                  <p:stCondLst>
                                    <p:cond delay="0"/>
                                  </p:stCondLst>
                                  <p:childTnLst>
                                    <p:animMotion origin="layout" path="M -0.00469 4.44444E-6 L 0.14258 -0.00139 " pathEditMode="relative" rAng="0" ptsTypes="AA">
                                      <p:cBhvr>
                                        <p:cTn id="24" dur="1000" fill="hold"/>
                                        <p:tgtEl>
                                          <p:spTgt spid="15"/>
                                        </p:tgtEl>
                                        <p:attrNameLst>
                                          <p:attrName>ppt_x</p:attrName>
                                          <p:attrName>ppt_y</p:attrName>
                                        </p:attrNameLst>
                                      </p:cBhvr>
                                      <p:rCtr x="7357" y="-69"/>
                                    </p:animMotion>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1" grpId="2" animBg="1"/>
      <p:bldP spid="12" grpId="0" animBg="1"/>
      <p:bldP spid="12" grpId="1" animBg="1"/>
      <p:bldP spid="12" grpId="2" animBg="1"/>
      <p:bldP spid="15" grpId="0" animBg="1"/>
      <p:bldP spid="15" grpId="1" animBg="1"/>
      <p:bldP spid="19"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5.6"/>
</p:tagLst>
</file>

<file path=ppt/tags/tag10.xml><?xml version="1.0" encoding="utf-8"?>
<p:tagLst xmlns:a="http://schemas.openxmlformats.org/drawingml/2006/main" xmlns:r="http://schemas.openxmlformats.org/officeDocument/2006/relationships" xmlns:p="http://schemas.openxmlformats.org/presentationml/2006/main">
  <p:tag name="TIMING" val="|5.2|14.1|0.7|1.1"/>
</p:tagLst>
</file>

<file path=ppt/tags/tag11.xml><?xml version="1.0" encoding="utf-8"?>
<p:tagLst xmlns:a="http://schemas.openxmlformats.org/drawingml/2006/main" xmlns:r="http://schemas.openxmlformats.org/officeDocument/2006/relationships" xmlns:p="http://schemas.openxmlformats.org/presentationml/2006/main">
  <p:tag name="TIMING" val="|16.9|9.6|7.2"/>
</p:tagLst>
</file>

<file path=ppt/tags/tag12.xml><?xml version="1.0" encoding="utf-8"?>
<p:tagLst xmlns:a="http://schemas.openxmlformats.org/drawingml/2006/main" xmlns:r="http://schemas.openxmlformats.org/officeDocument/2006/relationships" xmlns:p="http://schemas.openxmlformats.org/presentationml/2006/main">
  <p:tag name="TIMING" val="|12.5"/>
</p:tagLst>
</file>

<file path=ppt/tags/tag13.xml><?xml version="1.0" encoding="utf-8"?>
<p:tagLst xmlns:a="http://schemas.openxmlformats.org/drawingml/2006/main" xmlns:r="http://schemas.openxmlformats.org/officeDocument/2006/relationships" xmlns:p="http://schemas.openxmlformats.org/presentationml/2006/main">
  <p:tag name="TIMING" val="|2.7|11.9|24.9"/>
</p:tagLst>
</file>

<file path=ppt/tags/tag14.xml><?xml version="1.0" encoding="utf-8"?>
<p:tagLst xmlns:a="http://schemas.openxmlformats.org/drawingml/2006/main" xmlns:r="http://schemas.openxmlformats.org/officeDocument/2006/relationships" xmlns:p="http://schemas.openxmlformats.org/presentationml/2006/main">
  <p:tag name="TIMING" val="|24.9|5.6|1.6|0.5"/>
</p:tagLst>
</file>

<file path=ppt/tags/tag15.xml><?xml version="1.0" encoding="utf-8"?>
<p:tagLst xmlns:a="http://schemas.openxmlformats.org/drawingml/2006/main" xmlns:r="http://schemas.openxmlformats.org/officeDocument/2006/relationships" xmlns:p="http://schemas.openxmlformats.org/presentationml/2006/main">
  <p:tag name="TIMING" val="|5.2|4.3|4.7"/>
</p:tagLst>
</file>

<file path=ppt/tags/tag16.xml><?xml version="1.0" encoding="utf-8"?>
<p:tagLst xmlns:a="http://schemas.openxmlformats.org/drawingml/2006/main" xmlns:r="http://schemas.openxmlformats.org/officeDocument/2006/relationships" xmlns:p="http://schemas.openxmlformats.org/presentationml/2006/main">
  <p:tag name="TIMING" val="|12.9|9.3|22.4"/>
</p:tagLst>
</file>

<file path=ppt/tags/tag17.xml><?xml version="1.0" encoding="utf-8"?>
<p:tagLst xmlns:a="http://schemas.openxmlformats.org/drawingml/2006/main" xmlns:r="http://schemas.openxmlformats.org/officeDocument/2006/relationships" xmlns:p="http://schemas.openxmlformats.org/presentationml/2006/main">
  <p:tag name="TIMING" val="|4.9|7.1|9.7|1.5|6.3"/>
</p:tagLst>
</file>

<file path=ppt/tags/tag18.xml><?xml version="1.0" encoding="utf-8"?>
<p:tagLst xmlns:a="http://schemas.openxmlformats.org/drawingml/2006/main" xmlns:r="http://schemas.openxmlformats.org/officeDocument/2006/relationships" xmlns:p="http://schemas.openxmlformats.org/presentationml/2006/main">
  <p:tag name="TIMING" val="|20.2|2"/>
</p:tagLst>
</file>

<file path=ppt/tags/tag19.xml><?xml version="1.0" encoding="utf-8"?>
<p:tagLst xmlns:a="http://schemas.openxmlformats.org/drawingml/2006/main" xmlns:r="http://schemas.openxmlformats.org/officeDocument/2006/relationships" xmlns:p="http://schemas.openxmlformats.org/presentationml/2006/main">
  <p:tag name="TIMING" val="|8.1|3.6|15.4"/>
</p:tagLst>
</file>

<file path=ppt/tags/tag2.xml><?xml version="1.0" encoding="utf-8"?>
<p:tagLst xmlns:a="http://schemas.openxmlformats.org/drawingml/2006/main" xmlns:r="http://schemas.openxmlformats.org/officeDocument/2006/relationships" xmlns:p="http://schemas.openxmlformats.org/presentationml/2006/main">
  <p:tag name="TIMING" val="|15"/>
</p:tagLst>
</file>

<file path=ppt/tags/tag3.xml><?xml version="1.0" encoding="utf-8"?>
<p:tagLst xmlns:a="http://schemas.openxmlformats.org/drawingml/2006/main" xmlns:r="http://schemas.openxmlformats.org/officeDocument/2006/relationships" xmlns:p="http://schemas.openxmlformats.org/presentationml/2006/main">
  <p:tag name="TIMING" val="|20.6|7.4"/>
</p:tagLst>
</file>

<file path=ppt/tags/tag4.xml><?xml version="1.0" encoding="utf-8"?>
<p:tagLst xmlns:a="http://schemas.openxmlformats.org/drawingml/2006/main" xmlns:r="http://schemas.openxmlformats.org/officeDocument/2006/relationships" xmlns:p="http://schemas.openxmlformats.org/presentationml/2006/main">
  <p:tag name="TIMING" val="|13.5|8.8|7.8|12.6"/>
</p:tagLst>
</file>

<file path=ppt/tags/tag5.xml><?xml version="1.0" encoding="utf-8"?>
<p:tagLst xmlns:a="http://schemas.openxmlformats.org/drawingml/2006/main" xmlns:r="http://schemas.openxmlformats.org/officeDocument/2006/relationships" xmlns:p="http://schemas.openxmlformats.org/presentationml/2006/main">
  <p:tag name="TIMING" val="|11.1"/>
</p:tagLst>
</file>

<file path=ppt/tags/tag6.xml><?xml version="1.0" encoding="utf-8"?>
<p:tagLst xmlns:a="http://schemas.openxmlformats.org/drawingml/2006/main" xmlns:r="http://schemas.openxmlformats.org/officeDocument/2006/relationships" xmlns:p="http://schemas.openxmlformats.org/presentationml/2006/main">
  <p:tag name="TIMING" val="|6.7"/>
</p:tagLst>
</file>

<file path=ppt/tags/tag7.xml><?xml version="1.0" encoding="utf-8"?>
<p:tagLst xmlns:a="http://schemas.openxmlformats.org/drawingml/2006/main" xmlns:r="http://schemas.openxmlformats.org/officeDocument/2006/relationships" xmlns:p="http://schemas.openxmlformats.org/presentationml/2006/main">
  <p:tag name="TIMING" val="|20.5|7.2|1.3|3.3"/>
</p:tagLst>
</file>

<file path=ppt/tags/tag8.xml><?xml version="1.0" encoding="utf-8"?>
<p:tagLst xmlns:a="http://schemas.openxmlformats.org/drawingml/2006/main" xmlns:r="http://schemas.openxmlformats.org/officeDocument/2006/relationships" xmlns:p="http://schemas.openxmlformats.org/presentationml/2006/main">
  <p:tag name="TIMING" val="|8.9"/>
</p:tagLst>
</file>

<file path=ppt/tags/tag9.xml><?xml version="1.0" encoding="utf-8"?>
<p:tagLst xmlns:a="http://schemas.openxmlformats.org/drawingml/2006/main" xmlns:r="http://schemas.openxmlformats.org/officeDocument/2006/relationships" xmlns:p="http://schemas.openxmlformats.org/presentationml/2006/main">
  <p:tag name="TIMING" val="|15.4|4|1.8|5.7|1|10.7|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A56C716BE2D8641A6C54102F55644BA" ma:contentTypeVersion="7" ma:contentTypeDescription="Create a new document." ma:contentTypeScope="" ma:versionID="53ba24950a2e3f74c75fa2fa322cdec8">
  <xsd:schema xmlns:xsd="http://www.w3.org/2001/XMLSchema" xmlns:xs="http://www.w3.org/2001/XMLSchema" xmlns:p="http://schemas.microsoft.com/office/2006/metadata/properties" xmlns:ns2="c797c104-f3b8-46e2-a299-352c6bb45be5" targetNamespace="http://schemas.microsoft.com/office/2006/metadata/properties" ma:root="true" ma:fieldsID="26140c72842daaf62d0e9962cbf972cd" ns2:_="">
    <xsd:import namespace="c797c104-f3b8-46e2-a299-352c6bb45be5"/>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97c104-f3b8-46e2-a299-352c6bb45be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D676813-B219-4614-B0FB-E7061B09CF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797c104-f3b8-46e2-a299-352c6bb45be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C75AF09-C331-479A-B35B-F89BB0D73B52}">
  <ds:schemaRefs>
    <ds:schemaRef ds:uri="http://purl.org/dc/dcmitype/"/>
    <ds:schemaRef ds:uri="http://purl.org/dc/elements/1.1/"/>
    <ds:schemaRef ds:uri="http://schemas.microsoft.com/office/2006/documentManagement/types"/>
    <ds:schemaRef ds:uri="http://www.w3.org/XML/1998/namespace"/>
    <ds:schemaRef ds:uri="http://purl.org/dc/terms/"/>
    <ds:schemaRef ds:uri="http://schemas.microsoft.com/office/infopath/2007/PartnerControls"/>
    <ds:schemaRef ds:uri="http://schemas.openxmlformats.org/package/2006/metadata/core-properties"/>
    <ds:schemaRef ds:uri="c797c104-f3b8-46e2-a299-352c6bb45be5"/>
    <ds:schemaRef ds:uri="http://schemas.microsoft.com/office/2006/metadata/properties"/>
  </ds:schemaRefs>
</ds:datastoreItem>
</file>

<file path=customXml/itemProps3.xml><?xml version="1.0" encoding="utf-8"?>
<ds:datastoreItem xmlns:ds="http://schemas.openxmlformats.org/officeDocument/2006/customXml" ds:itemID="{83CAF2ED-D2E9-4949-90C4-3EAB2EAF6B0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71173</TotalTime>
  <Words>3284</Words>
  <Application>Microsoft Macintosh PowerPoint</Application>
  <PresentationFormat>Widescreen</PresentationFormat>
  <Paragraphs>521</Paragraphs>
  <Slides>26</Slides>
  <Notes>26</Notes>
  <HiddenSlides>5</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Calibri Light</vt:lpstr>
      <vt:lpstr>Consolas</vt:lpstr>
      <vt:lpstr>Georgia</vt:lpstr>
      <vt:lpstr>NimbusRomNo9L</vt:lpstr>
      <vt:lpstr>Office Theme</vt:lpstr>
      <vt:lpstr>Debugging Transient Faults in Data Center Networks using  “Synchronized Network-wide Packet Histories”</vt:lpstr>
      <vt:lpstr>Cloud Reliability is Critical</vt:lpstr>
      <vt:lpstr>Data Center Network Failures</vt:lpstr>
      <vt:lpstr>Transient Faults : Microbursts</vt:lpstr>
      <vt:lpstr>Transient Faults : Microbursts</vt:lpstr>
      <vt:lpstr>What do we need from the network?</vt:lpstr>
      <vt:lpstr>PowerPoint Presentation</vt:lpstr>
      <vt:lpstr>PowerPoint Presentation</vt:lpstr>
      <vt:lpstr>PowerPoint Presentation</vt:lpstr>
      <vt:lpstr>PowerPoint Presentation</vt:lpstr>
      <vt:lpstr>How do we solve? : An Outline</vt:lpstr>
      <vt:lpstr>Packet Records </vt:lpstr>
      <vt:lpstr>In-Network Fault Detection</vt:lpstr>
      <vt:lpstr>Packet record Collection</vt:lpstr>
      <vt:lpstr>Query-based Debugging</vt:lpstr>
      <vt:lpstr>SyNDB : Query-based Debugging</vt:lpstr>
      <vt:lpstr>SyNDB Runtime</vt:lpstr>
      <vt:lpstr>SyNDB Implementation &amp; Evaluation</vt:lpstr>
      <vt:lpstr>Retrospection &amp; Correlation (Simulation)</vt:lpstr>
      <vt:lpstr>SRAM Overhead</vt:lpstr>
      <vt:lpstr>SyNDB   Synchronized Network Debugger</vt:lpstr>
      <vt:lpstr>Backup</vt:lpstr>
      <vt:lpstr>How do we solve?</vt:lpstr>
      <vt:lpstr>Q. Can we use global time to correlate events between switches?</vt:lpstr>
      <vt:lpstr>Time Synchronization : Consistency?</vt:lpstr>
      <vt:lpstr>Time Synchronization : Consistency?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Pravein GK</dc:creator>
  <cp:lastModifiedBy>Pravein Govindan Kannan</cp:lastModifiedBy>
  <cp:revision>580</cp:revision>
  <dcterms:created xsi:type="dcterms:W3CDTF">2019-12-22T17:10:35Z</dcterms:created>
  <dcterms:modified xsi:type="dcterms:W3CDTF">2021-03-23T10:18:44Z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0x010100DA56C716BE2D8641A6C54102F55644BA</vt:lpwstr>
  </property>
</Properties>
</file>